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52" r:id="rId2"/>
    <p:sldMasterId id="2147483654" r:id="rId3"/>
  </p:sldMasterIdLst>
  <p:notesMasterIdLst>
    <p:notesMasterId r:id="rId6"/>
  </p:notesMasterIdLst>
  <p:sldIdLst>
    <p:sldId id="264" r:id="rId4"/>
    <p:sldId id="263" r:id="rId5"/>
  </p:sldIdLst>
  <p:sldSz cx="7559675" cy="10691813"/>
  <p:notesSz cx="7034213" cy="10164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238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小林 麟太郎" initials="小林"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33"/>
    <a:srgbClr val="000000"/>
    <a:srgbClr val="A7B793"/>
    <a:srgbClr val="996633"/>
    <a:srgbClr val="E6E6E6"/>
    <a:srgbClr val="ABB09A"/>
    <a:srgbClr val="B2B298"/>
    <a:srgbClr val="9DAD9F"/>
    <a:srgbClr val="67AF28"/>
    <a:srgbClr val="0071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53"/>
    <p:restoredTop sz="96391" autoAdjust="0"/>
  </p:normalViewPr>
  <p:slideViewPr>
    <p:cSldViewPr snapToGrid="0" snapToObjects="1">
      <p:cViewPr>
        <p:scale>
          <a:sx n="125" d="100"/>
          <a:sy n="125" d="100"/>
        </p:scale>
        <p:origin x="2220" y="-1734"/>
      </p:cViewPr>
      <p:guideLst>
        <p:guide orient="horz" pos="3367"/>
        <p:guide pos="2381"/>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53" d="100"/>
          <a:sy n="153" d="100"/>
        </p:scale>
        <p:origin x="3728"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3"/>
            <a:ext cx="3048159" cy="510004"/>
          </a:xfrm>
          <a:prstGeom prst="rect">
            <a:avLst/>
          </a:prstGeom>
        </p:spPr>
        <p:txBody>
          <a:bodyPr vert="horz" lIns="95856" tIns="47930" rIns="95856" bIns="47930" rtlCol="0"/>
          <a:lstStyle>
            <a:lvl1pPr algn="l">
              <a:defRPr sz="1300"/>
            </a:lvl1pPr>
          </a:lstStyle>
          <a:p>
            <a:endParaRPr kumimoji="1" lang="ja-JP" altLang="en-US"/>
          </a:p>
        </p:txBody>
      </p:sp>
      <p:sp>
        <p:nvSpPr>
          <p:cNvPr id="3" name="日付プレースホルダー 2"/>
          <p:cNvSpPr>
            <a:spLocks noGrp="1"/>
          </p:cNvSpPr>
          <p:nvPr>
            <p:ph type="dt" idx="1"/>
          </p:nvPr>
        </p:nvSpPr>
        <p:spPr>
          <a:xfrm>
            <a:off x="3984427" y="3"/>
            <a:ext cx="3048159" cy="510004"/>
          </a:xfrm>
          <a:prstGeom prst="rect">
            <a:avLst/>
          </a:prstGeom>
        </p:spPr>
        <p:txBody>
          <a:bodyPr vert="horz" lIns="95856" tIns="47930" rIns="95856" bIns="47930" rtlCol="0"/>
          <a:lstStyle>
            <a:lvl1pPr algn="r">
              <a:defRPr sz="1300"/>
            </a:lvl1pPr>
          </a:lstStyle>
          <a:p>
            <a:fld id="{EFDF23AA-BDED-6748-8FB1-D76B428F0567}" type="datetimeFigureOut">
              <a:rPr kumimoji="1" lang="ja-JP" altLang="en-US" smtClean="0"/>
              <a:t>2024/1/18</a:t>
            </a:fld>
            <a:endParaRPr kumimoji="1" lang="ja-JP" altLang="en-US"/>
          </a:p>
        </p:txBody>
      </p:sp>
      <p:sp>
        <p:nvSpPr>
          <p:cNvPr id="4" name="スライド イメージ プレースホルダー 3"/>
          <p:cNvSpPr>
            <a:spLocks noGrp="1" noRot="1" noChangeAspect="1"/>
          </p:cNvSpPr>
          <p:nvPr>
            <p:ph type="sldImg" idx="2"/>
          </p:nvPr>
        </p:nvSpPr>
        <p:spPr>
          <a:xfrm>
            <a:off x="2303463" y="1270000"/>
            <a:ext cx="2427287" cy="3432175"/>
          </a:xfrm>
          <a:prstGeom prst="rect">
            <a:avLst/>
          </a:prstGeom>
          <a:noFill/>
          <a:ln w="12700">
            <a:solidFill>
              <a:prstClr val="black"/>
            </a:solidFill>
          </a:ln>
        </p:spPr>
        <p:txBody>
          <a:bodyPr vert="horz" lIns="95856" tIns="47930" rIns="95856" bIns="47930" rtlCol="0" anchor="ctr"/>
          <a:lstStyle/>
          <a:p>
            <a:endParaRPr lang="ja-JP" altLang="en-US"/>
          </a:p>
        </p:txBody>
      </p:sp>
      <p:sp>
        <p:nvSpPr>
          <p:cNvPr id="5" name="ノート プレースホルダー 4"/>
          <p:cNvSpPr>
            <a:spLocks noGrp="1"/>
          </p:cNvSpPr>
          <p:nvPr>
            <p:ph type="body" sz="quarter" idx="3"/>
          </p:nvPr>
        </p:nvSpPr>
        <p:spPr>
          <a:xfrm>
            <a:off x="703422" y="4891792"/>
            <a:ext cx="5627370" cy="4002376"/>
          </a:xfrm>
          <a:prstGeom prst="rect">
            <a:avLst/>
          </a:prstGeom>
        </p:spPr>
        <p:txBody>
          <a:bodyPr vert="horz" lIns="95856" tIns="47930" rIns="95856" bIns="4793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654761"/>
            <a:ext cx="3048159" cy="510003"/>
          </a:xfrm>
          <a:prstGeom prst="rect">
            <a:avLst/>
          </a:prstGeom>
        </p:spPr>
        <p:txBody>
          <a:bodyPr vert="horz" lIns="95856" tIns="47930" rIns="95856" bIns="47930"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984427" y="9654761"/>
            <a:ext cx="3048159" cy="510003"/>
          </a:xfrm>
          <a:prstGeom prst="rect">
            <a:avLst/>
          </a:prstGeom>
        </p:spPr>
        <p:txBody>
          <a:bodyPr vert="horz" lIns="95856" tIns="47930" rIns="95856" bIns="47930" rtlCol="0" anchor="b"/>
          <a:lstStyle>
            <a:lvl1pPr algn="r">
              <a:defRPr sz="1300"/>
            </a:lvl1pPr>
          </a:lstStyle>
          <a:p>
            <a:fld id="{1940522E-35FC-C343-BD16-C7546671788B}"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19728" y="569242"/>
            <a:ext cx="6520220" cy="2066590"/>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519728" y="2846200"/>
            <a:ext cx="6520220" cy="6783857"/>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519728" y="9909729"/>
            <a:ext cx="1700927" cy="569240"/>
          </a:xfrm>
          <a:prstGeom prst="rect">
            <a:avLst/>
          </a:prstGeom>
        </p:spPr>
        <p:txBody>
          <a:bodyPr/>
          <a:lstStyle/>
          <a:p>
            <a:fld id="{CECFB137-335C-F544-B40B-3F86982A1C5C}" type="datetimeFigureOut">
              <a:rPr kumimoji="1" lang="ja-JP" altLang="en-US" smtClean="0"/>
              <a:t>2024/1/18</a:t>
            </a:fld>
            <a:endParaRPr kumimoji="1" lang="ja-JP" altLang="en-US"/>
          </a:p>
        </p:txBody>
      </p:sp>
      <p:sp>
        <p:nvSpPr>
          <p:cNvPr id="5" name="Footer Placeholder 4"/>
          <p:cNvSpPr>
            <a:spLocks noGrp="1"/>
          </p:cNvSpPr>
          <p:nvPr>
            <p:ph type="ftr" sz="quarter" idx="11"/>
          </p:nvPr>
        </p:nvSpPr>
        <p:spPr>
          <a:xfrm>
            <a:off x="2504143" y="9909729"/>
            <a:ext cx="2551390" cy="569240"/>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5339020" y="9909729"/>
            <a:ext cx="1700927" cy="569240"/>
          </a:xfrm>
          <a:prstGeom prst="rect">
            <a:avLst/>
          </a:prstGeom>
        </p:spPr>
        <p:txBody>
          <a:bodyPr/>
          <a:lstStyle/>
          <a:p>
            <a:fld id="{DBE78E22-ECCE-1743-BB26-1666ED6A1B85}"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9355"/>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3740"/>
            </a:lvl1pPr>
            <a:lvl2pPr marL="712470" indent="0" algn="ctr">
              <a:buNone/>
              <a:defRPr sz="3120"/>
            </a:lvl2pPr>
            <a:lvl3pPr marL="1425575" indent="0" algn="ctr">
              <a:buNone/>
              <a:defRPr sz="2805"/>
            </a:lvl3pPr>
            <a:lvl4pPr marL="2138045" indent="0" algn="ctr">
              <a:buNone/>
              <a:defRPr sz="2495"/>
            </a:lvl4pPr>
            <a:lvl5pPr marL="2851150" indent="0" algn="ctr">
              <a:buNone/>
              <a:defRPr sz="2495"/>
            </a:lvl5pPr>
            <a:lvl6pPr marL="3563620" indent="0" algn="ctr">
              <a:buNone/>
              <a:defRPr sz="2495"/>
            </a:lvl6pPr>
            <a:lvl7pPr marL="4276725" indent="0" algn="ctr">
              <a:buNone/>
              <a:defRPr sz="2495"/>
            </a:lvl7pPr>
            <a:lvl8pPr marL="4989195" indent="0" algn="ctr">
              <a:buNone/>
              <a:defRPr sz="2495"/>
            </a:lvl8pPr>
            <a:lvl9pPr marL="5702300" indent="0" algn="ctr">
              <a:buNone/>
              <a:defRPr sz="2495"/>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ECFB137-335C-F544-B40B-3F86982A1C5C}" type="datetimeFigureOut">
              <a:rPr kumimoji="1" lang="ja-JP" altLang="en-US" smtClean="0"/>
              <a:t>2024/1/18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BE78E22-ECCE-1743-BB26-1666ED6A1B85}"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3" name="字幕 2"/>
          <p:cNvSpPr>
            <a:spLocks noGrp="1"/>
          </p:cNvSpPr>
          <p:nvPr>
            <p:ph type="subTitle" idx="1"/>
          </p:nvPr>
        </p:nvSpPr>
        <p:spPr>
          <a:xfrm>
            <a:off x="338334" y="1976972"/>
            <a:ext cx="6840714" cy="7453756"/>
          </a:xfrm>
          <a:prstGeom prst="rect">
            <a:avLst/>
          </a:prstGeom>
        </p:spPr>
        <p:txBody>
          <a:bodyPr/>
          <a:lstStyle>
            <a:lvl1pPr marL="0" indent="0" algn="l">
              <a:buNone/>
              <a:defRPr sz="3740"/>
            </a:lvl1pPr>
            <a:lvl2pPr marL="712470" indent="0" algn="ctr">
              <a:buNone/>
              <a:defRPr sz="3120"/>
            </a:lvl2pPr>
            <a:lvl3pPr marL="1425575" indent="0" algn="ctr">
              <a:buNone/>
              <a:defRPr sz="2805"/>
            </a:lvl3pPr>
            <a:lvl4pPr marL="2138045" indent="0" algn="ctr">
              <a:buNone/>
              <a:defRPr sz="2495"/>
            </a:lvl4pPr>
            <a:lvl5pPr marL="2851150" indent="0" algn="ctr">
              <a:buNone/>
              <a:defRPr sz="2495"/>
            </a:lvl5pPr>
            <a:lvl6pPr marL="3563620" indent="0" algn="ctr">
              <a:buNone/>
              <a:defRPr sz="2495"/>
            </a:lvl6pPr>
            <a:lvl7pPr marL="4276725" indent="0" algn="ctr">
              <a:buNone/>
              <a:defRPr sz="2495"/>
            </a:lvl7pPr>
            <a:lvl8pPr marL="4989195" indent="0" algn="ctr">
              <a:buNone/>
              <a:defRPr sz="2495"/>
            </a:lvl8pPr>
            <a:lvl9pPr marL="5702300" indent="0" algn="ctr">
              <a:buNone/>
              <a:defRPr sz="2495"/>
            </a:lvl9pPr>
          </a:lstStyle>
          <a:p>
            <a:r>
              <a:rPr kumimoji="1" lang="ja-JP" altLang="en-US"/>
              <a:t>マスター サブタイトルの書式設定</a:t>
            </a:r>
          </a:p>
        </p:txBody>
      </p:sp>
      <p:sp>
        <p:nvSpPr>
          <p:cNvPr id="4" name="フッター プレースホルダー 1"/>
          <p:cNvSpPr>
            <a:spLocks noGrp="1"/>
          </p:cNvSpPr>
          <p:nvPr>
            <p:ph type="ftr" sz="quarter" idx="3"/>
          </p:nvPr>
        </p:nvSpPr>
        <p:spPr>
          <a:xfrm>
            <a:off x="338335" y="10236421"/>
            <a:ext cx="6872432" cy="316794"/>
          </a:xfrm>
          <a:prstGeom prst="rect">
            <a:avLst/>
          </a:prstGeom>
        </p:spPr>
        <p:txBody>
          <a:bodyPr vert="horz" lIns="91440" tIns="45720" rIns="91440" bIns="45720" rtlCol="0" anchor="ctr"/>
          <a:lstStyle>
            <a:lvl1pPr marL="0" indent="0" algn="ctr">
              <a:lnSpc>
                <a:spcPct val="100000"/>
              </a:lnSpc>
              <a:spcBef>
                <a:spcPts val="1560"/>
              </a:spcBef>
              <a:buFontTx/>
              <a:buNone/>
              <a:defRPr sz="1405">
                <a:solidFill>
                  <a:schemeClr val="tx1"/>
                </a:solidFill>
              </a:defRPr>
            </a:lvl1pPr>
          </a:lstStyle>
          <a:p>
            <a:r>
              <a:rPr lang="en-US" altLang="ja-JP" dirty="0">
                <a:latin typeface="メイリオ" panose="020B0604030504040204" pitchFamily="34" charset="-128"/>
              </a:rPr>
              <a:t>Copyright (C) 1996-2019 The Tokyo Chamber of Commerce and Industry All right reserved.</a:t>
            </a:r>
            <a:endParaRPr lang="ja-JP" altLang="en-US">
              <a:latin typeface="メイリオ" panose="020B0604030504040204" pitchFamily="34" charset="-128"/>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タイトル スライド">
    <p:spTree>
      <p:nvGrpSpPr>
        <p:cNvPr id="1" name=""/>
        <p:cNvGrpSpPr/>
        <p:nvPr/>
      </p:nvGrpSpPr>
      <p:grpSpPr>
        <a:xfrm>
          <a:off x="0" y="0"/>
          <a:ext cx="0" cy="0"/>
          <a:chOff x="0" y="0"/>
          <a:chExt cx="0" cy="0"/>
        </a:xfrm>
      </p:grpSpPr>
      <p:sp>
        <p:nvSpPr>
          <p:cNvPr id="3" name="字幕 2"/>
          <p:cNvSpPr>
            <a:spLocks noGrp="1"/>
          </p:cNvSpPr>
          <p:nvPr>
            <p:ph type="subTitle" idx="1"/>
          </p:nvPr>
        </p:nvSpPr>
        <p:spPr>
          <a:xfrm>
            <a:off x="338334" y="1976972"/>
            <a:ext cx="6840714" cy="7453756"/>
          </a:xfrm>
          <a:prstGeom prst="rect">
            <a:avLst/>
          </a:prstGeom>
        </p:spPr>
        <p:txBody>
          <a:bodyPr/>
          <a:lstStyle>
            <a:lvl1pPr marL="0" indent="0" algn="l">
              <a:buNone/>
              <a:defRPr sz="3740"/>
            </a:lvl1pPr>
            <a:lvl2pPr marL="712470" indent="0" algn="ctr">
              <a:buNone/>
              <a:defRPr sz="3120"/>
            </a:lvl2pPr>
            <a:lvl3pPr marL="1425575" indent="0" algn="ctr">
              <a:buNone/>
              <a:defRPr sz="2805"/>
            </a:lvl3pPr>
            <a:lvl4pPr marL="2138045" indent="0" algn="ctr">
              <a:buNone/>
              <a:defRPr sz="2495"/>
            </a:lvl4pPr>
            <a:lvl5pPr marL="2851150" indent="0" algn="ctr">
              <a:buNone/>
              <a:defRPr sz="2495"/>
            </a:lvl5pPr>
            <a:lvl6pPr marL="3563620" indent="0" algn="ctr">
              <a:buNone/>
              <a:defRPr sz="2495"/>
            </a:lvl6pPr>
            <a:lvl7pPr marL="4276725" indent="0" algn="ctr">
              <a:buNone/>
              <a:defRPr sz="2495"/>
            </a:lvl7pPr>
            <a:lvl8pPr marL="4989195" indent="0" algn="ctr">
              <a:buNone/>
              <a:defRPr sz="2495"/>
            </a:lvl8pPr>
            <a:lvl9pPr marL="5702300" indent="0" algn="ctr">
              <a:buNone/>
              <a:defRPr sz="2495"/>
            </a:lvl9pPr>
          </a:lstStyle>
          <a:p>
            <a:r>
              <a:rPr kumimoji="1" lang="ja-JP" altLang="en-US"/>
              <a:t>マスター サブタイトルの書式設定</a:t>
            </a:r>
          </a:p>
        </p:txBody>
      </p:sp>
      <p:sp>
        <p:nvSpPr>
          <p:cNvPr id="4" name="フッター プレースホルダー 1"/>
          <p:cNvSpPr>
            <a:spLocks noGrp="1"/>
          </p:cNvSpPr>
          <p:nvPr>
            <p:ph type="ftr" sz="quarter" idx="3"/>
          </p:nvPr>
        </p:nvSpPr>
        <p:spPr>
          <a:xfrm>
            <a:off x="338335" y="10236421"/>
            <a:ext cx="6872432" cy="316794"/>
          </a:xfrm>
          <a:prstGeom prst="rect">
            <a:avLst/>
          </a:prstGeom>
        </p:spPr>
        <p:txBody>
          <a:bodyPr vert="horz" lIns="91440" tIns="45720" rIns="91440" bIns="45720" rtlCol="0" anchor="ctr"/>
          <a:lstStyle>
            <a:lvl1pPr marL="0" indent="0" algn="ctr">
              <a:lnSpc>
                <a:spcPct val="100000"/>
              </a:lnSpc>
              <a:spcBef>
                <a:spcPts val="1560"/>
              </a:spcBef>
              <a:buFontTx/>
              <a:buNone/>
              <a:defRPr sz="1405">
                <a:solidFill>
                  <a:schemeClr val="tx1"/>
                </a:solidFill>
              </a:defRPr>
            </a:lvl1pPr>
          </a:lstStyle>
          <a:p>
            <a:r>
              <a:rPr lang="en-US" altLang="ja-JP" dirty="0">
                <a:latin typeface="メイリオ" panose="020B0604030504040204" pitchFamily="34" charset="-128"/>
              </a:rPr>
              <a:t>Copyright (C) 1996-2019 The Tokyo Chamber of Commerce and Industry All right reserved.</a:t>
            </a:r>
            <a:endParaRPr lang="ja-JP" altLang="en-US">
              <a:latin typeface="メイリオ" panose="020B0604030504040204" pitchFamily="34" charset="-128"/>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4.xml"/><Relationship Id="rId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3859031"/>
            <a:ext cx="6520220" cy="2066590"/>
          </a:xfrm>
          <a:prstGeom prst="rect">
            <a:avLst/>
          </a:prstGeom>
        </p:spPr>
        <p:txBody>
          <a:bodyPr vert="horz" lIns="91440" tIns="45720" rIns="91440" bIns="45720" rtlCol="0" anchor="ctr" anchorCtr="0">
            <a:normAutofit/>
          </a:bodyPr>
          <a:lstStyle/>
          <a:p>
            <a:r>
              <a:rPr lang="ja-JP" altLang="en-US"/>
              <a:t>マスター タイトルの書式設定</a:t>
            </a:r>
            <a:endParaRPr lang="en-US" dirty="0"/>
          </a:p>
        </p:txBody>
      </p:sp>
      <p:pic>
        <p:nvPicPr>
          <p:cNvPr id="5" name="図 4"/>
          <p:cNvPicPr>
            <a:picLocks noChangeAspect="1"/>
          </p:cNvPicPr>
          <p:nvPr userDrawn="1"/>
        </p:nvPicPr>
        <p:blipFill>
          <a:blip r:embed="rId5"/>
          <a:stretch>
            <a:fillRect/>
          </a:stretch>
        </p:blipFill>
        <p:spPr>
          <a:xfrm>
            <a:off x="0" y="1"/>
            <a:ext cx="7559675" cy="190499"/>
          </a:xfrm>
          <a:prstGeom prst="rect">
            <a:avLst/>
          </a:prstGeom>
        </p:spPr>
      </p:pic>
      <p:pic>
        <p:nvPicPr>
          <p:cNvPr id="6" name="Picture 82" descr="https://dl.boxcloud.com/api/2.0/internal_files/481522477109/versions/509743873109/representations/png_paged_2048x2048/content/1.png?access_token=1!fwVTNxUS7RsmQcgFgrYoVpbrA4T8uL1YDyfdxeCZF46i5mK7i8HaBni5tcIB6Ni2Zk4cWosO3Khddy9uMupaYMZnRohF7gRYWV16TvrS-5_y9XdcWJrr13C25WZtBgajUqVAFcWFzOZ2-aYr7Hitz7nh0CmRrfu69ExWP40DNPNyG1rryydS5ts2_5M_8c3Yl8qfSh2ExtllAAKS2QpuvQ0pgxl4GKrzwio_ZEP0cKs4X8FY6hFxsB_cBy2KGBlpiTBrfmKFT5QDBk6zdlmNPdMmgBvcg8-rd5em1TdKGKdW_lPBmXRTc0sYVpJ0U4iD-_0frI7H5AtEESSSdquT7uoYJcz1AbO3jE9B5aSnEhu7f84osz_QfFqLsCGiieS-93Ra-ib1pOZFTZJEL1Hc1y4vfyoVVeqssXO_bBTODi5cw1HvYNwkZ8JMXoPmvGwUJ9Ash96bTMbJQazSc0sCydKctPWlpz2gccI-9YpmPf0UnQYeUwCeNezOFoBabqFiNtnbpcqEiADGbz8Z_Bhi8ztv-qXk5YQMG6SJRsKnl4JNBr2v7DGqetQptpiBlf35Rw..&amp;box_client_name=box-content-preview&amp;box_client_version=2.21.0"/>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80973" y="279400"/>
            <a:ext cx="1901126" cy="479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1425575" rtl="0" eaLnBrk="1" latinLnBrk="0" hangingPunct="1">
        <a:lnSpc>
          <a:spcPct val="90000"/>
        </a:lnSpc>
        <a:spcBef>
          <a:spcPct val="0"/>
        </a:spcBef>
        <a:buNone/>
        <a:defRPr kumimoji="1" sz="6860" kern="1200">
          <a:solidFill>
            <a:schemeClr val="tx1"/>
          </a:solidFill>
          <a:latin typeface="+mj-lt"/>
          <a:ea typeface="+mj-ea"/>
          <a:cs typeface="+mj-cs"/>
        </a:defRPr>
      </a:lvl1pPr>
    </p:titleStyle>
    <p:bodyStyle>
      <a:lvl1pPr marL="356235" indent="-356235" algn="l" defTabSz="1425575" rtl="0" eaLnBrk="1" latinLnBrk="0" hangingPunct="1">
        <a:lnSpc>
          <a:spcPct val="90000"/>
        </a:lnSpc>
        <a:spcBef>
          <a:spcPts val="1560"/>
        </a:spcBef>
        <a:buFont typeface="Arial" panose="020B0604020202020204" pitchFamily="34" charset="0"/>
        <a:buChar char="•"/>
        <a:defRPr kumimoji="1" sz="4365" kern="1200">
          <a:solidFill>
            <a:schemeClr val="tx1"/>
          </a:solidFill>
          <a:latin typeface="+mn-lt"/>
          <a:ea typeface="+mn-ea"/>
          <a:cs typeface="+mn-cs"/>
        </a:defRPr>
      </a:lvl1pPr>
      <a:lvl2pPr marL="1069340" indent="-356235" algn="l" defTabSz="1425575" rtl="0" eaLnBrk="1" latinLnBrk="0" hangingPunct="1">
        <a:lnSpc>
          <a:spcPct val="90000"/>
        </a:lnSpc>
        <a:spcBef>
          <a:spcPts val="780"/>
        </a:spcBef>
        <a:buFont typeface="Arial" panose="020B0604020202020204" pitchFamily="34" charset="0"/>
        <a:buChar char="•"/>
        <a:defRPr kumimoji="1" sz="3740" kern="1200">
          <a:solidFill>
            <a:schemeClr val="tx1"/>
          </a:solidFill>
          <a:latin typeface="+mn-lt"/>
          <a:ea typeface="+mn-ea"/>
          <a:cs typeface="+mn-cs"/>
        </a:defRPr>
      </a:lvl2pPr>
      <a:lvl3pPr marL="1781810" indent="-356235" algn="l" defTabSz="1425575" rtl="0" eaLnBrk="1" latinLnBrk="0" hangingPunct="1">
        <a:lnSpc>
          <a:spcPct val="90000"/>
        </a:lnSpc>
        <a:spcBef>
          <a:spcPts val="780"/>
        </a:spcBef>
        <a:buFont typeface="Arial" panose="020B0604020202020204" pitchFamily="34" charset="0"/>
        <a:buChar char="•"/>
        <a:defRPr kumimoji="1" sz="3120" kern="1200">
          <a:solidFill>
            <a:schemeClr val="tx1"/>
          </a:solidFill>
          <a:latin typeface="+mn-lt"/>
          <a:ea typeface="+mn-ea"/>
          <a:cs typeface="+mn-cs"/>
        </a:defRPr>
      </a:lvl3pPr>
      <a:lvl4pPr marL="249491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4pPr>
      <a:lvl5pPr marL="320738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5pPr>
      <a:lvl6pPr marL="3920490"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6pPr>
      <a:lvl7pPr marL="4632960"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7pPr>
      <a:lvl8pPr marL="534606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8pPr>
      <a:lvl9pPr marL="605853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9pPr>
    </p:bodyStyle>
    <p:otherStyle>
      <a:defPPr>
        <a:defRPr lang="en-US"/>
      </a:defPPr>
      <a:lvl1pPr marL="0" algn="l" defTabSz="1425575" rtl="0" eaLnBrk="1" latinLnBrk="0" hangingPunct="1">
        <a:defRPr kumimoji="1" sz="2805" kern="1200">
          <a:solidFill>
            <a:schemeClr val="tx1"/>
          </a:solidFill>
          <a:latin typeface="+mn-lt"/>
          <a:ea typeface="+mn-ea"/>
          <a:cs typeface="+mn-cs"/>
        </a:defRPr>
      </a:lvl1pPr>
      <a:lvl2pPr marL="712470" algn="l" defTabSz="1425575" rtl="0" eaLnBrk="1" latinLnBrk="0" hangingPunct="1">
        <a:defRPr kumimoji="1" sz="2805" kern="1200">
          <a:solidFill>
            <a:schemeClr val="tx1"/>
          </a:solidFill>
          <a:latin typeface="+mn-lt"/>
          <a:ea typeface="+mn-ea"/>
          <a:cs typeface="+mn-cs"/>
        </a:defRPr>
      </a:lvl2pPr>
      <a:lvl3pPr marL="1425575" algn="l" defTabSz="1425575" rtl="0" eaLnBrk="1" latinLnBrk="0" hangingPunct="1">
        <a:defRPr kumimoji="1" sz="2805" kern="1200">
          <a:solidFill>
            <a:schemeClr val="tx1"/>
          </a:solidFill>
          <a:latin typeface="+mn-lt"/>
          <a:ea typeface="+mn-ea"/>
          <a:cs typeface="+mn-cs"/>
        </a:defRPr>
      </a:lvl3pPr>
      <a:lvl4pPr marL="2138045" algn="l" defTabSz="1425575" rtl="0" eaLnBrk="1" latinLnBrk="0" hangingPunct="1">
        <a:defRPr kumimoji="1" sz="2805" kern="1200">
          <a:solidFill>
            <a:schemeClr val="tx1"/>
          </a:solidFill>
          <a:latin typeface="+mn-lt"/>
          <a:ea typeface="+mn-ea"/>
          <a:cs typeface="+mn-cs"/>
        </a:defRPr>
      </a:lvl4pPr>
      <a:lvl5pPr marL="2851150" algn="l" defTabSz="1425575" rtl="0" eaLnBrk="1" latinLnBrk="0" hangingPunct="1">
        <a:defRPr kumimoji="1" sz="2805" kern="1200">
          <a:solidFill>
            <a:schemeClr val="tx1"/>
          </a:solidFill>
          <a:latin typeface="+mn-lt"/>
          <a:ea typeface="+mn-ea"/>
          <a:cs typeface="+mn-cs"/>
        </a:defRPr>
      </a:lvl5pPr>
      <a:lvl6pPr marL="3563620" algn="l" defTabSz="1425575" rtl="0" eaLnBrk="1" latinLnBrk="0" hangingPunct="1">
        <a:defRPr kumimoji="1" sz="2805" kern="1200">
          <a:solidFill>
            <a:schemeClr val="tx1"/>
          </a:solidFill>
          <a:latin typeface="+mn-lt"/>
          <a:ea typeface="+mn-ea"/>
          <a:cs typeface="+mn-cs"/>
        </a:defRPr>
      </a:lvl6pPr>
      <a:lvl7pPr marL="4276725" algn="l" defTabSz="1425575" rtl="0" eaLnBrk="1" latinLnBrk="0" hangingPunct="1">
        <a:defRPr kumimoji="1" sz="2805" kern="1200">
          <a:solidFill>
            <a:schemeClr val="tx1"/>
          </a:solidFill>
          <a:latin typeface="+mn-lt"/>
          <a:ea typeface="+mn-ea"/>
          <a:cs typeface="+mn-cs"/>
        </a:defRPr>
      </a:lvl7pPr>
      <a:lvl8pPr marL="4989195" algn="l" defTabSz="1425575" rtl="0" eaLnBrk="1" latinLnBrk="0" hangingPunct="1">
        <a:defRPr kumimoji="1" sz="2805" kern="1200">
          <a:solidFill>
            <a:schemeClr val="tx1"/>
          </a:solidFill>
          <a:latin typeface="+mn-lt"/>
          <a:ea typeface="+mn-ea"/>
          <a:cs typeface="+mn-cs"/>
        </a:defRPr>
      </a:lvl8pPr>
      <a:lvl9pPr marL="5702300" algn="l" defTabSz="1425575" rtl="0" eaLnBrk="1" latinLnBrk="0" hangingPunct="1">
        <a:defRPr kumimoji="1" sz="280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338335" y="1839327"/>
            <a:ext cx="6872432" cy="6783857"/>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2" name="フッター プレースホルダー 1"/>
          <p:cNvSpPr>
            <a:spLocks noGrp="1"/>
          </p:cNvSpPr>
          <p:nvPr>
            <p:ph type="ftr" sz="quarter" idx="3"/>
          </p:nvPr>
        </p:nvSpPr>
        <p:spPr>
          <a:xfrm>
            <a:off x="338335" y="10236421"/>
            <a:ext cx="6872432" cy="316794"/>
          </a:xfrm>
          <a:prstGeom prst="rect">
            <a:avLst/>
          </a:prstGeom>
        </p:spPr>
        <p:txBody>
          <a:bodyPr vert="horz" lIns="91440" tIns="45720" rIns="91440" bIns="45720" rtlCol="0" anchor="ctr"/>
          <a:lstStyle>
            <a:lvl1pPr marL="0" indent="0" algn="ctr">
              <a:lnSpc>
                <a:spcPct val="100000"/>
              </a:lnSpc>
              <a:spcBef>
                <a:spcPts val="1560"/>
              </a:spcBef>
              <a:buFontTx/>
              <a:buNone/>
              <a:defRPr sz="1405">
                <a:solidFill>
                  <a:schemeClr val="tx1"/>
                </a:solidFill>
              </a:defRPr>
            </a:lvl1pPr>
          </a:lstStyle>
          <a:p>
            <a:r>
              <a:rPr lang="en-US" altLang="ja-JP" dirty="0">
                <a:latin typeface="メイリオ" panose="020B0604030504040204" pitchFamily="34" charset="-128"/>
              </a:rPr>
              <a:t>Copyright (C) 1996-2019 The Tokyo Chamber of Commerce and Industry All right reserved.</a:t>
            </a:r>
            <a:endParaRPr lang="ja-JP" altLang="en-US">
              <a:latin typeface="メイリオ" panose="020B0604030504040204" pitchFamily="34" charset="-128"/>
            </a:endParaRPr>
          </a:p>
        </p:txBody>
      </p:sp>
      <p:pic>
        <p:nvPicPr>
          <p:cNvPr id="5" name="図 4"/>
          <p:cNvPicPr>
            <a:picLocks noChangeAspect="1"/>
          </p:cNvPicPr>
          <p:nvPr userDrawn="1"/>
        </p:nvPicPr>
        <p:blipFill>
          <a:blip r:embed="rId3"/>
          <a:stretch>
            <a:fillRect/>
          </a:stretch>
        </p:blipFill>
        <p:spPr>
          <a:xfrm>
            <a:off x="5840671" y="327585"/>
            <a:ext cx="1357712" cy="533970"/>
          </a:xfrm>
          <a:prstGeom prst="rect">
            <a:avLst/>
          </a:prstGeom>
        </p:spPr>
      </p:pic>
      <p:pic>
        <p:nvPicPr>
          <p:cNvPr id="6" name="図 5"/>
          <p:cNvPicPr>
            <a:picLocks noChangeAspect="1"/>
          </p:cNvPicPr>
          <p:nvPr userDrawn="1"/>
        </p:nvPicPr>
        <p:blipFill>
          <a:blip r:embed="rId4"/>
          <a:stretch>
            <a:fillRect/>
          </a:stretch>
        </p:blipFill>
        <p:spPr>
          <a:xfrm>
            <a:off x="0" y="1175737"/>
            <a:ext cx="7559675" cy="174703"/>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Lst>
  <p:txStyles>
    <p:titleStyle>
      <a:lvl1pPr algn="l" defTabSz="1425575" rtl="0" eaLnBrk="1" latinLnBrk="0" hangingPunct="1">
        <a:lnSpc>
          <a:spcPct val="90000"/>
        </a:lnSpc>
        <a:spcBef>
          <a:spcPct val="0"/>
        </a:spcBef>
        <a:buNone/>
        <a:defRPr kumimoji="1" sz="6860" kern="1200">
          <a:solidFill>
            <a:schemeClr val="tx1"/>
          </a:solidFill>
          <a:latin typeface="+mj-lt"/>
          <a:ea typeface="+mj-ea"/>
          <a:cs typeface="+mj-cs"/>
        </a:defRPr>
      </a:lvl1pPr>
    </p:titleStyle>
    <p:bodyStyle>
      <a:lvl1pPr marL="356235" indent="-356235" algn="l" defTabSz="1425575" rtl="0" eaLnBrk="1" latinLnBrk="0" hangingPunct="1">
        <a:lnSpc>
          <a:spcPct val="90000"/>
        </a:lnSpc>
        <a:spcBef>
          <a:spcPts val="1560"/>
        </a:spcBef>
        <a:buFont typeface="Arial" panose="020B0604020202020204" pitchFamily="34" charset="0"/>
        <a:buChar char="•"/>
        <a:defRPr kumimoji="1" sz="4365" kern="1200">
          <a:solidFill>
            <a:schemeClr val="tx1"/>
          </a:solidFill>
          <a:latin typeface="+mn-lt"/>
          <a:ea typeface="+mn-ea"/>
          <a:cs typeface="+mn-cs"/>
        </a:defRPr>
      </a:lvl1pPr>
      <a:lvl2pPr marL="1069340" indent="-356235" algn="l" defTabSz="1425575" rtl="0" eaLnBrk="1" latinLnBrk="0" hangingPunct="1">
        <a:lnSpc>
          <a:spcPct val="90000"/>
        </a:lnSpc>
        <a:spcBef>
          <a:spcPts val="780"/>
        </a:spcBef>
        <a:buFont typeface="Arial" panose="020B0604020202020204" pitchFamily="34" charset="0"/>
        <a:buChar char="•"/>
        <a:defRPr kumimoji="1" sz="3740" kern="1200">
          <a:solidFill>
            <a:schemeClr val="tx1"/>
          </a:solidFill>
          <a:latin typeface="+mn-lt"/>
          <a:ea typeface="+mn-ea"/>
          <a:cs typeface="+mn-cs"/>
        </a:defRPr>
      </a:lvl2pPr>
      <a:lvl3pPr marL="1781810" indent="-356235" algn="l" defTabSz="1425575" rtl="0" eaLnBrk="1" latinLnBrk="0" hangingPunct="1">
        <a:lnSpc>
          <a:spcPct val="90000"/>
        </a:lnSpc>
        <a:spcBef>
          <a:spcPts val="780"/>
        </a:spcBef>
        <a:buFont typeface="Arial" panose="020B0604020202020204" pitchFamily="34" charset="0"/>
        <a:buChar char="•"/>
        <a:defRPr kumimoji="1" sz="3120" kern="1200">
          <a:solidFill>
            <a:schemeClr val="tx1"/>
          </a:solidFill>
          <a:latin typeface="+mn-lt"/>
          <a:ea typeface="+mn-ea"/>
          <a:cs typeface="+mn-cs"/>
        </a:defRPr>
      </a:lvl3pPr>
      <a:lvl4pPr marL="249491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4pPr>
      <a:lvl5pPr marL="320738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5pPr>
      <a:lvl6pPr marL="3920490"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6pPr>
      <a:lvl7pPr marL="4632960"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7pPr>
      <a:lvl8pPr marL="534606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8pPr>
      <a:lvl9pPr marL="605853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9pPr>
    </p:bodyStyle>
    <p:otherStyle>
      <a:defPPr>
        <a:defRPr lang="ja-JP"/>
      </a:defPPr>
      <a:lvl1pPr marL="0" algn="l" defTabSz="1425575" rtl="0" eaLnBrk="1" latinLnBrk="0" hangingPunct="1">
        <a:defRPr kumimoji="1" sz="2805" kern="1200">
          <a:solidFill>
            <a:schemeClr val="tx1"/>
          </a:solidFill>
          <a:latin typeface="+mn-lt"/>
          <a:ea typeface="+mn-ea"/>
          <a:cs typeface="+mn-cs"/>
        </a:defRPr>
      </a:lvl1pPr>
      <a:lvl2pPr marL="712470" algn="l" defTabSz="1425575" rtl="0" eaLnBrk="1" latinLnBrk="0" hangingPunct="1">
        <a:defRPr kumimoji="1" sz="2805" kern="1200">
          <a:solidFill>
            <a:schemeClr val="tx1"/>
          </a:solidFill>
          <a:latin typeface="+mn-lt"/>
          <a:ea typeface="+mn-ea"/>
          <a:cs typeface="+mn-cs"/>
        </a:defRPr>
      </a:lvl2pPr>
      <a:lvl3pPr marL="1425575" algn="l" defTabSz="1425575" rtl="0" eaLnBrk="1" latinLnBrk="0" hangingPunct="1">
        <a:defRPr kumimoji="1" sz="2805" kern="1200">
          <a:solidFill>
            <a:schemeClr val="tx1"/>
          </a:solidFill>
          <a:latin typeface="+mn-lt"/>
          <a:ea typeface="+mn-ea"/>
          <a:cs typeface="+mn-cs"/>
        </a:defRPr>
      </a:lvl3pPr>
      <a:lvl4pPr marL="2138045" algn="l" defTabSz="1425575" rtl="0" eaLnBrk="1" latinLnBrk="0" hangingPunct="1">
        <a:defRPr kumimoji="1" sz="2805" kern="1200">
          <a:solidFill>
            <a:schemeClr val="tx1"/>
          </a:solidFill>
          <a:latin typeface="+mn-lt"/>
          <a:ea typeface="+mn-ea"/>
          <a:cs typeface="+mn-cs"/>
        </a:defRPr>
      </a:lvl4pPr>
      <a:lvl5pPr marL="2851150" algn="l" defTabSz="1425575" rtl="0" eaLnBrk="1" latinLnBrk="0" hangingPunct="1">
        <a:defRPr kumimoji="1" sz="2805" kern="1200">
          <a:solidFill>
            <a:schemeClr val="tx1"/>
          </a:solidFill>
          <a:latin typeface="+mn-lt"/>
          <a:ea typeface="+mn-ea"/>
          <a:cs typeface="+mn-cs"/>
        </a:defRPr>
      </a:lvl5pPr>
      <a:lvl6pPr marL="3563620" algn="l" defTabSz="1425575" rtl="0" eaLnBrk="1" latinLnBrk="0" hangingPunct="1">
        <a:defRPr kumimoji="1" sz="2805" kern="1200">
          <a:solidFill>
            <a:schemeClr val="tx1"/>
          </a:solidFill>
          <a:latin typeface="+mn-lt"/>
          <a:ea typeface="+mn-ea"/>
          <a:cs typeface="+mn-cs"/>
        </a:defRPr>
      </a:lvl6pPr>
      <a:lvl7pPr marL="4276725" algn="l" defTabSz="1425575" rtl="0" eaLnBrk="1" latinLnBrk="0" hangingPunct="1">
        <a:defRPr kumimoji="1" sz="2805" kern="1200">
          <a:solidFill>
            <a:schemeClr val="tx1"/>
          </a:solidFill>
          <a:latin typeface="+mn-lt"/>
          <a:ea typeface="+mn-ea"/>
          <a:cs typeface="+mn-cs"/>
        </a:defRPr>
      </a:lvl7pPr>
      <a:lvl8pPr marL="4989195" algn="l" defTabSz="1425575" rtl="0" eaLnBrk="1" latinLnBrk="0" hangingPunct="1">
        <a:defRPr kumimoji="1" sz="2805" kern="1200">
          <a:solidFill>
            <a:schemeClr val="tx1"/>
          </a:solidFill>
          <a:latin typeface="+mn-lt"/>
          <a:ea typeface="+mn-ea"/>
          <a:cs typeface="+mn-cs"/>
        </a:defRPr>
      </a:lvl8pPr>
      <a:lvl9pPr marL="5702300" algn="l" defTabSz="1425575" rtl="0" eaLnBrk="1" latinLnBrk="0" hangingPunct="1">
        <a:defRPr kumimoji="1" sz="280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図 2"/>
          <p:cNvPicPr>
            <a:picLocks noChangeAspect="1"/>
          </p:cNvPicPr>
          <p:nvPr userDrawn="1"/>
        </p:nvPicPr>
        <p:blipFill>
          <a:blip r:embed="rId3"/>
          <a:stretch>
            <a:fillRect/>
          </a:stretch>
        </p:blipFill>
        <p:spPr>
          <a:xfrm>
            <a:off x="2672906" y="4639810"/>
            <a:ext cx="2181089" cy="857794"/>
          </a:xfrm>
          <a:prstGeom prst="rect">
            <a:avLst/>
          </a:prstGeom>
        </p:spPr>
      </p:pic>
    </p:spTree>
  </p:cSld>
  <p:clrMap bg1="lt1" tx1="dk1" bg2="lt2" tx2="dk2" accent1="accent1" accent2="accent2" accent3="accent3" accent4="accent4" accent5="accent5" accent6="accent6" hlink="hlink" folHlink="folHlink"/>
  <p:sldLayoutIdLst>
    <p:sldLayoutId id="2147483655" r:id="rId1"/>
  </p:sldLayoutIdLst>
  <p:txStyles>
    <p:titleStyle>
      <a:lvl1pPr algn="l" defTabSz="1425575" rtl="0" eaLnBrk="1" latinLnBrk="0" hangingPunct="1">
        <a:lnSpc>
          <a:spcPct val="90000"/>
        </a:lnSpc>
        <a:spcBef>
          <a:spcPct val="0"/>
        </a:spcBef>
        <a:buNone/>
        <a:defRPr kumimoji="1" sz="6860" kern="1200">
          <a:solidFill>
            <a:schemeClr val="tx1"/>
          </a:solidFill>
          <a:latin typeface="+mj-lt"/>
          <a:ea typeface="+mj-ea"/>
          <a:cs typeface="+mj-cs"/>
        </a:defRPr>
      </a:lvl1pPr>
    </p:titleStyle>
    <p:bodyStyle>
      <a:lvl1pPr marL="356235" indent="-356235" algn="l" defTabSz="1425575" rtl="0" eaLnBrk="1" latinLnBrk="0" hangingPunct="1">
        <a:lnSpc>
          <a:spcPct val="90000"/>
        </a:lnSpc>
        <a:spcBef>
          <a:spcPts val="1560"/>
        </a:spcBef>
        <a:buFont typeface="Arial" panose="020B0604020202020204" pitchFamily="34" charset="0"/>
        <a:buChar char="•"/>
        <a:defRPr kumimoji="1" sz="4365" kern="1200">
          <a:solidFill>
            <a:schemeClr val="tx1"/>
          </a:solidFill>
          <a:latin typeface="+mn-lt"/>
          <a:ea typeface="+mn-ea"/>
          <a:cs typeface="+mn-cs"/>
        </a:defRPr>
      </a:lvl1pPr>
      <a:lvl2pPr marL="1069340" indent="-356235" algn="l" defTabSz="1425575" rtl="0" eaLnBrk="1" latinLnBrk="0" hangingPunct="1">
        <a:lnSpc>
          <a:spcPct val="90000"/>
        </a:lnSpc>
        <a:spcBef>
          <a:spcPts val="780"/>
        </a:spcBef>
        <a:buFont typeface="Arial" panose="020B0604020202020204" pitchFamily="34" charset="0"/>
        <a:buChar char="•"/>
        <a:defRPr kumimoji="1" sz="3740" kern="1200">
          <a:solidFill>
            <a:schemeClr val="tx1"/>
          </a:solidFill>
          <a:latin typeface="+mn-lt"/>
          <a:ea typeface="+mn-ea"/>
          <a:cs typeface="+mn-cs"/>
        </a:defRPr>
      </a:lvl2pPr>
      <a:lvl3pPr marL="1781810" indent="-356235" algn="l" defTabSz="1425575" rtl="0" eaLnBrk="1" latinLnBrk="0" hangingPunct="1">
        <a:lnSpc>
          <a:spcPct val="90000"/>
        </a:lnSpc>
        <a:spcBef>
          <a:spcPts val="780"/>
        </a:spcBef>
        <a:buFont typeface="Arial" panose="020B0604020202020204" pitchFamily="34" charset="0"/>
        <a:buChar char="•"/>
        <a:defRPr kumimoji="1" sz="3120" kern="1200">
          <a:solidFill>
            <a:schemeClr val="tx1"/>
          </a:solidFill>
          <a:latin typeface="+mn-lt"/>
          <a:ea typeface="+mn-ea"/>
          <a:cs typeface="+mn-cs"/>
        </a:defRPr>
      </a:lvl3pPr>
      <a:lvl4pPr marL="249491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4pPr>
      <a:lvl5pPr marL="320738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5pPr>
      <a:lvl6pPr marL="3920490"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6pPr>
      <a:lvl7pPr marL="4632960"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7pPr>
      <a:lvl8pPr marL="534606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8pPr>
      <a:lvl9pPr marL="605853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9pPr>
    </p:bodyStyle>
    <p:otherStyle>
      <a:defPPr>
        <a:defRPr lang="ja-JP"/>
      </a:defPPr>
      <a:lvl1pPr marL="0" algn="l" defTabSz="1425575" rtl="0" eaLnBrk="1" latinLnBrk="0" hangingPunct="1">
        <a:defRPr kumimoji="1" sz="2805" kern="1200">
          <a:solidFill>
            <a:schemeClr val="tx1"/>
          </a:solidFill>
          <a:latin typeface="+mn-lt"/>
          <a:ea typeface="+mn-ea"/>
          <a:cs typeface="+mn-cs"/>
        </a:defRPr>
      </a:lvl1pPr>
      <a:lvl2pPr marL="712470" algn="l" defTabSz="1425575" rtl="0" eaLnBrk="1" latinLnBrk="0" hangingPunct="1">
        <a:defRPr kumimoji="1" sz="2805" kern="1200">
          <a:solidFill>
            <a:schemeClr val="tx1"/>
          </a:solidFill>
          <a:latin typeface="+mn-lt"/>
          <a:ea typeface="+mn-ea"/>
          <a:cs typeface="+mn-cs"/>
        </a:defRPr>
      </a:lvl2pPr>
      <a:lvl3pPr marL="1425575" algn="l" defTabSz="1425575" rtl="0" eaLnBrk="1" latinLnBrk="0" hangingPunct="1">
        <a:defRPr kumimoji="1" sz="2805" kern="1200">
          <a:solidFill>
            <a:schemeClr val="tx1"/>
          </a:solidFill>
          <a:latin typeface="+mn-lt"/>
          <a:ea typeface="+mn-ea"/>
          <a:cs typeface="+mn-cs"/>
        </a:defRPr>
      </a:lvl3pPr>
      <a:lvl4pPr marL="2138045" algn="l" defTabSz="1425575" rtl="0" eaLnBrk="1" latinLnBrk="0" hangingPunct="1">
        <a:defRPr kumimoji="1" sz="2805" kern="1200">
          <a:solidFill>
            <a:schemeClr val="tx1"/>
          </a:solidFill>
          <a:latin typeface="+mn-lt"/>
          <a:ea typeface="+mn-ea"/>
          <a:cs typeface="+mn-cs"/>
        </a:defRPr>
      </a:lvl4pPr>
      <a:lvl5pPr marL="2851150" algn="l" defTabSz="1425575" rtl="0" eaLnBrk="1" latinLnBrk="0" hangingPunct="1">
        <a:defRPr kumimoji="1" sz="2805" kern="1200">
          <a:solidFill>
            <a:schemeClr val="tx1"/>
          </a:solidFill>
          <a:latin typeface="+mn-lt"/>
          <a:ea typeface="+mn-ea"/>
          <a:cs typeface="+mn-cs"/>
        </a:defRPr>
      </a:lvl5pPr>
      <a:lvl6pPr marL="3563620" algn="l" defTabSz="1425575" rtl="0" eaLnBrk="1" latinLnBrk="0" hangingPunct="1">
        <a:defRPr kumimoji="1" sz="2805" kern="1200">
          <a:solidFill>
            <a:schemeClr val="tx1"/>
          </a:solidFill>
          <a:latin typeface="+mn-lt"/>
          <a:ea typeface="+mn-ea"/>
          <a:cs typeface="+mn-cs"/>
        </a:defRPr>
      </a:lvl6pPr>
      <a:lvl7pPr marL="4276725" algn="l" defTabSz="1425575" rtl="0" eaLnBrk="1" latinLnBrk="0" hangingPunct="1">
        <a:defRPr kumimoji="1" sz="2805" kern="1200">
          <a:solidFill>
            <a:schemeClr val="tx1"/>
          </a:solidFill>
          <a:latin typeface="+mn-lt"/>
          <a:ea typeface="+mn-ea"/>
          <a:cs typeface="+mn-cs"/>
        </a:defRPr>
      </a:lvl7pPr>
      <a:lvl8pPr marL="4989195" algn="l" defTabSz="1425575" rtl="0" eaLnBrk="1" latinLnBrk="0" hangingPunct="1">
        <a:defRPr kumimoji="1" sz="2805" kern="1200">
          <a:solidFill>
            <a:schemeClr val="tx1"/>
          </a:solidFill>
          <a:latin typeface="+mn-lt"/>
          <a:ea typeface="+mn-ea"/>
          <a:cs typeface="+mn-cs"/>
        </a:defRPr>
      </a:lvl8pPr>
      <a:lvl9pPr marL="5702300" algn="l" defTabSz="1425575" rtl="0" eaLnBrk="1" latinLnBrk="0" hangingPunct="1">
        <a:defRPr kumimoji="1" sz="28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hyperlink" Target="mailto:bizkoryu@tokyo-cci.or.jp" TargetMode="External"/><Relationship Id="rId2" Type="http://schemas.openxmlformats.org/officeDocument/2006/relationships/hyperlink" Target="mailto:tenjikai@karatsu.or.jp"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138262" y="5200656"/>
            <a:ext cx="7260741" cy="5247590"/>
          </a:xfrm>
          <a:prstGeom prst="rect">
            <a:avLst/>
          </a:prstGeom>
          <a:ln>
            <a:solidFill>
              <a:srgbClr val="666633"/>
            </a:solidFill>
          </a:ln>
        </p:spPr>
        <p:txBody>
          <a:bodyPr wrap="square">
            <a:spAutoFit/>
          </a:bodyPr>
          <a:lstStyle/>
          <a:p>
            <a:endParaRPr lang="en-US" altLang="ja-JP" sz="1700" b="1" dirty="0"/>
          </a:p>
          <a:p>
            <a:endParaRPr lang="en-US" altLang="ja-JP" sz="1200" b="1" dirty="0"/>
          </a:p>
          <a:p>
            <a:r>
              <a:rPr lang="ja-JP" altLang="en-US" sz="1600" b="1" dirty="0"/>
              <a:t>●募集商品イメージ</a:t>
            </a:r>
            <a:endParaRPr lang="en-US" altLang="ja-JP" sz="1600" b="1" dirty="0"/>
          </a:p>
          <a:p>
            <a:r>
              <a:rPr lang="ja-JP" altLang="en-US" sz="1400" dirty="0"/>
              <a:t>　</a:t>
            </a:r>
            <a:r>
              <a:rPr lang="ja-JP" altLang="en-US" sz="1600" dirty="0"/>
              <a:t>食品全般で産地直送が出来る商品。</a:t>
            </a:r>
            <a:endParaRPr lang="en-US" altLang="ja-JP" sz="1600" dirty="0"/>
          </a:p>
          <a:p>
            <a:r>
              <a:rPr lang="ja-JP" altLang="en-US" sz="1400" b="1" dirty="0"/>
              <a:t>　</a:t>
            </a:r>
            <a:r>
              <a:rPr lang="en-US" altLang="ja-JP" sz="1400" b="1" u="sng" dirty="0"/>
              <a:t>※</a:t>
            </a:r>
            <a:r>
              <a:rPr lang="ja-JP" altLang="en-US" sz="1400" b="1" u="sng" dirty="0"/>
              <a:t>酒類は対象外</a:t>
            </a:r>
            <a:endParaRPr lang="en-US" altLang="ja-JP" sz="1400" b="1" u="sng" dirty="0"/>
          </a:p>
          <a:p>
            <a:endParaRPr lang="en-US" altLang="ja-JP" sz="600" dirty="0">
              <a:solidFill>
                <a:prstClr val="black"/>
              </a:solidFill>
            </a:endParaRPr>
          </a:p>
          <a:p>
            <a:endParaRPr lang="en-US" altLang="ja-JP" sz="600" dirty="0">
              <a:solidFill>
                <a:prstClr val="black"/>
              </a:solidFill>
            </a:endParaRPr>
          </a:p>
          <a:p>
            <a:pPr lvl="0"/>
            <a:endParaRPr lang="en-US" altLang="ja-JP" sz="600" dirty="0">
              <a:solidFill>
                <a:prstClr val="black"/>
              </a:solidFill>
            </a:endParaRPr>
          </a:p>
          <a:p>
            <a:r>
              <a:rPr lang="ja-JP" altLang="en-US" sz="1600" b="1" dirty="0"/>
              <a:t>●消費者のイメージ</a:t>
            </a:r>
            <a:endParaRPr lang="en-US" altLang="ja-JP" sz="1600" b="1" dirty="0"/>
          </a:p>
          <a:p>
            <a:r>
              <a:rPr lang="ja-JP" altLang="en-US" sz="1400" dirty="0"/>
              <a:t>　そごう・西武はじめ百貨店顧客が中心。</a:t>
            </a:r>
            <a:endParaRPr lang="en-US" altLang="ja-JP" sz="1400" dirty="0"/>
          </a:p>
          <a:p>
            <a:endParaRPr lang="en-US" altLang="ja-JP" sz="600" b="1" dirty="0"/>
          </a:p>
          <a:p>
            <a:pPr lvl="0"/>
            <a:endParaRPr lang="en-US" altLang="ja-JP" sz="600" dirty="0">
              <a:solidFill>
                <a:prstClr val="black"/>
              </a:solidFill>
            </a:endParaRPr>
          </a:p>
          <a:p>
            <a:r>
              <a:rPr lang="ja-JP" altLang="en-US" sz="1600" b="1" dirty="0">
                <a:solidFill>
                  <a:prstClr val="black"/>
                </a:solidFill>
              </a:rPr>
              <a:t>●採用時の取り扱いについて</a:t>
            </a:r>
            <a:endParaRPr lang="en-US" altLang="ja-JP" sz="1600" b="1" dirty="0">
              <a:solidFill>
                <a:prstClr val="black"/>
              </a:solidFill>
            </a:endParaRPr>
          </a:p>
          <a:p>
            <a:pPr lvl="0"/>
            <a:r>
              <a:rPr lang="ja-JP" altLang="en-US" sz="1400" dirty="0">
                <a:solidFill>
                  <a:prstClr val="black"/>
                </a:solidFill>
              </a:rPr>
              <a:t>・</a:t>
            </a:r>
            <a:r>
              <a:rPr lang="ja-JP" altLang="en-US" sz="1400" b="1" dirty="0">
                <a:solidFill>
                  <a:srgbClr val="0070C0"/>
                </a:solidFill>
              </a:rPr>
              <a:t>ごっつお便カタログ</a:t>
            </a:r>
            <a:r>
              <a:rPr lang="ja-JP" altLang="en-US" sz="1400" dirty="0">
                <a:solidFill>
                  <a:prstClr val="black"/>
                </a:solidFill>
              </a:rPr>
              <a:t>、</a:t>
            </a:r>
            <a:r>
              <a:rPr lang="ja-JP" altLang="en-US" sz="1400" b="1" dirty="0">
                <a:solidFill>
                  <a:srgbClr val="0070C0"/>
                </a:solidFill>
              </a:rPr>
              <a:t>そごう・西武の中元歳暮</a:t>
            </a:r>
            <a:r>
              <a:rPr lang="ja-JP" altLang="en-US" sz="1400" dirty="0">
                <a:solidFill>
                  <a:prstClr val="black"/>
                </a:solidFill>
              </a:rPr>
              <a:t>、</a:t>
            </a:r>
            <a:endParaRPr lang="en-US" altLang="ja-JP" sz="1400" dirty="0">
              <a:solidFill>
                <a:prstClr val="black"/>
              </a:solidFill>
            </a:endParaRPr>
          </a:p>
          <a:p>
            <a:pPr lvl="0"/>
            <a:r>
              <a:rPr lang="ja-JP" altLang="en-US" sz="1400" dirty="0">
                <a:solidFill>
                  <a:prstClr val="black"/>
                </a:solidFill>
              </a:rPr>
              <a:t>　</a:t>
            </a:r>
            <a:r>
              <a:rPr lang="ja-JP" altLang="en-US" sz="1400" dirty="0"/>
              <a:t>外商顧客向け頒布カタログ。</a:t>
            </a:r>
          </a:p>
          <a:p>
            <a:pPr lvl="0"/>
            <a:r>
              <a:rPr lang="ja-JP" altLang="en-US" sz="1400" dirty="0">
                <a:solidFill>
                  <a:prstClr val="black"/>
                </a:solidFill>
              </a:rPr>
              <a:t>・</a:t>
            </a:r>
            <a:r>
              <a:rPr lang="ja-JP" altLang="en-US" sz="1400" b="1" dirty="0">
                <a:solidFill>
                  <a:srgbClr val="0070C0"/>
                </a:solidFill>
              </a:rPr>
              <a:t>百貨店ＥＣサイト</a:t>
            </a:r>
            <a:r>
              <a:rPr lang="ja-JP" altLang="en-US" sz="1400" dirty="0">
                <a:solidFill>
                  <a:prstClr val="black"/>
                </a:solidFill>
              </a:rPr>
              <a:t>や有名企業様へのキャンペーン</a:t>
            </a:r>
            <a:endParaRPr lang="en-US" altLang="ja-JP" sz="1400" dirty="0">
              <a:solidFill>
                <a:prstClr val="black"/>
              </a:solidFill>
            </a:endParaRPr>
          </a:p>
          <a:p>
            <a:pPr lvl="0"/>
            <a:r>
              <a:rPr lang="ja-JP" altLang="en-US" sz="1400" dirty="0">
                <a:solidFill>
                  <a:prstClr val="black"/>
                </a:solidFill>
              </a:rPr>
              <a:t>　企画、催事出店など。</a:t>
            </a:r>
            <a:endParaRPr lang="en-US" altLang="ja-JP" sz="1400" dirty="0">
              <a:solidFill>
                <a:prstClr val="black"/>
              </a:solidFill>
            </a:endParaRPr>
          </a:p>
          <a:p>
            <a:r>
              <a:rPr lang="ja-JP" altLang="en-US" sz="1200" b="1" dirty="0">
                <a:latin typeface="+mn-ea"/>
              </a:rPr>
              <a:t>　</a:t>
            </a:r>
            <a:r>
              <a:rPr lang="en-US" altLang="ja-JP" sz="1200" b="1" dirty="0">
                <a:latin typeface="+mn-ea"/>
              </a:rPr>
              <a:t>※</a:t>
            </a:r>
            <a:r>
              <a:rPr lang="ja-JP" altLang="en-US" sz="1200" b="1" u="sng" dirty="0">
                <a:latin typeface="+mn-ea"/>
              </a:rPr>
              <a:t>右下の</a:t>
            </a:r>
            <a:r>
              <a:rPr lang="en-US" altLang="ja-JP" sz="1200" b="1" u="sng" dirty="0">
                <a:latin typeface="+mn-ea"/>
              </a:rPr>
              <a:t>QR</a:t>
            </a:r>
            <a:r>
              <a:rPr lang="ja-JP" altLang="en-US" sz="1200" b="1" u="sng" dirty="0">
                <a:latin typeface="+mn-ea"/>
              </a:rPr>
              <a:t>コード（カタログサイト等）から</a:t>
            </a:r>
          </a:p>
          <a:p>
            <a:r>
              <a:rPr lang="ja-JP" altLang="en-US" sz="1200" b="1" dirty="0">
                <a:latin typeface="+mn-ea"/>
              </a:rPr>
              <a:t>　　</a:t>
            </a:r>
            <a:r>
              <a:rPr lang="ja-JP" altLang="en-US" sz="1200" b="1" u="sng" dirty="0">
                <a:latin typeface="+mn-ea"/>
              </a:rPr>
              <a:t>掲載商品のイメージを必ず確認の上、ご応募ください。</a:t>
            </a:r>
            <a:endParaRPr lang="en-US" altLang="ja-JP" sz="1400" dirty="0">
              <a:solidFill>
                <a:prstClr val="black"/>
              </a:solidFill>
            </a:endParaRPr>
          </a:p>
          <a:p>
            <a:pPr lvl="0"/>
            <a:endParaRPr lang="en-US" altLang="ja-JP" sz="600" b="1" u="sng" dirty="0">
              <a:solidFill>
                <a:prstClr val="black"/>
              </a:solidFill>
            </a:endParaRPr>
          </a:p>
          <a:p>
            <a:pPr lvl="0"/>
            <a:endParaRPr lang="en-US" altLang="ja-JP" sz="600" dirty="0">
              <a:solidFill>
                <a:prstClr val="black"/>
              </a:solidFill>
            </a:endParaRPr>
          </a:p>
          <a:p>
            <a:pPr lvl="0"/>
            <a:endParaRPr lang="en-US" altLang="ja-JP" sz="600" dirty="0">
              <a:solidFill>
                <a:prstClr val="black"/>
              </a:solidFill>
            </a:endParaRPr>
          </a:p>
          <a:p>
            <a:pPr lvl="0"/>
            <a:r>
              <a:rPr lang="ja-JP" altLang="en-US" sz="1600" b="1" dirty="0">
                <a:solidFill>
                  <a:prstClr val="black"/>
                </a:solidFill>
              </a:rPr>
              <a:t>●条件面</a:t>
            </a:r>
            <a:endParaRPr lang="en-US" altLang="ja-JP" sz="1600" b="1" dirty="0">
              <a:solidFill>
                <a:prstClr val="black"/>
              </a:solidFill>
            </a:endParaRPr>
          </a:p>
          <a:p>
            <a:pPr lvl="0"/>
            <a:r>
              <a:rPr lang="ja-JP" altLang="en-US" sz="1400" dirty="0">
                <a:solidFill>
                  <a:prstClr val="black"/>
                </a:solidFill>
              </a:rPr>
              <a:t>・産地直送（送料込み）で</a:t>
            </a:r>
            <a:r>
              <a:rPr lang="ja-JP" altLang="en-US" sz="1400">
                <a:solidFill>
                  <a:prstClr val="black"/>
                </a:solidFill>
              </a:rPr>
              <a:t>発送できる商品</a:t>
            </a:r>
            <a:endParaRPr lang="en-US" altLang="ja-JP" sz="1400" dirty="0">
              <a:solidFill>
                <a:prstClr val="black"/>
              </a:solidFill>
            </a:endParaRPr>
          </a:p>
          <a:p>
            <a:r>
              <a:rPr lang="ja-JP" altLang="en-US" sz="1400" dirty="0">
                <a:solidFill>
                  <a:prstClr val="black"/>
                </a:solidFill>
              </a:rPr>
              <a:t>・</a:t>
            </a:r>
            <a:r>
              <a:rPr lang="en-US" altLang="ja-JP" sz="1400" dirty="0">
                <a:solidFill>
                  <a:prstClr val="black"/>
                </a:solidFill>
              </a:rPr>
              <a:t>PL</a:t>
            </a:r>
            <a:r>
              <a:rPr lang="ja-JP" altLang="en-US" sz="1400" dirty="0">
                <a:solidFill>
                  <a:prstClr val="black"/>
                </a:solidFill>
              </a:rPr>
              <a:t>保険加入済</a:t>
            </a:r>
            <a:endParaRPr lang="en-US" altLang="ja-JP" sz="1400" dirty="0">
              <a:solidFill>
                <a:prstClr val="black"/>
              </a:solidFill>
            </a:endParaRPr>
          </a:p>
          <a:p>
            <a:pPr lvl="0"/>
            <a:r>
              <a:rPr lang="ja-JP" altLang="en-US" sz="1400" dirty="0">
                <a:solidFill>
                  <a:prstClr val="black"/>
                </a:solidFill>
              </a:rPr>
              <a:t>・自家需要／お取り寄せが中心ですが、大手</a:t>
            </a:r>
            <a:endParaRPr lang="en-US" altLang="ja-JP" sz="1400" dirty="0">
              <a:solidFill>
                <a:prstClr val="black"/>
              </a:solidFill>
            </a:endParaRPr>
          </a:p>
          <a:p>
            <a:pPr lvl="0"/>
            <a:r>
              <a:rPr lang="ja-JP" altLang="en-US" sz="1400" dirty="0">
                <a:solidFill>
                  <a:prstClr val="black"/>
                </a:solidFill>
              </a:rPr>
              <a:t>　有名クライアント様のノベルティやキャン</a:t>
            </a:r>
            <a:endParaRPr lang="en-US" altLang="ja-JP" sz="1400" dirty="0">
              <a:solidFill>
                <a:prstClr val="black"/>
              </a:solidFill>
            </a:endParaRPr>
          </a:p>
          <a:p>
            <a:pPr lvl="0"/>
            <a:r>
              <a:rPr lang="ja-JP" altLang="en-US" sz="1400" dirty="0">
                <a:solidFill>
                  <a:prstClr val="black"/>
                </a:solidFill>
              </a:rPr>
              <a:t>　ペーン企画なども幅広く商談可能です。</a:t>
            </a:r>
          </a:p>
        </p:txBody>
      </p:sp>
      <p:sp>
        <p:nvSpPr>
          <p:cNvPr id="5" name="角丸四角形 4"/>
          <p:cNvSpPr/>
          <p:nvPr/>
        </p:nvSpPr>
        <p:spPr>
          <a:xfrm>
            <a:off x="217326" y="2126802"/>
            <a:ext cx="7060221" cy="1331688"/>
          </a:xfrm>
          <a:prstGeom prst="roundRect">
            <a:avLst/>
          </a:prstGeom>
          <a:solidFill>
            <a:schemeClr val="accent5">
              <a:lumMod val="60000"/>
              <a:lumOff val="40000"/>
            </a:schemeClr>
          </a:solidFill>
          <a:ln>
            <a:solidFill>
              <a:srgbClr val="66663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dirty="0"/>
          </a:p>
        </p:txBody>
      </p:sp>
      <p:grpSp>
        <p:nvGrpSpPr>
          <p:cNvPr id="12" name="グループ化 11"/>
          <p:cNvGrpSpPr/>
          <p:nvPr/>
        </p:nvGrpSpPr>
        <p:grpSpPr>
          <a:xfrm>
            <a:off x="191914" y="3586505"/>
            <a:ext cx="7252412" cy="887298"/>
            <a:chOff x="306202" y="2855882"/>
            <a:chExt cx="8257578" cy="887298"/>
          </a:xfrm>
        </p:grpSpPr>
        <p:sp>
          <p:nvSpPr>
            <p:cNvPr id="14" name="テキスト ボックス 37"/>
            <p:cNvSpPr txBox="1">
              <a:spLocks noChangeArrowheads="1"/>
            </p:cNvSpPr>
            <p:nvPr/>
          </p:nvSpPr>
          <p:spPr bwMode="auto">
            <a:xfrm>
              <a:off x="306202" y="3343070"/>
              <a:ext cx="82575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000" b="1" dirty="0">
                  <a:solidFill>
                    <a:srgbClr val="666633"/>
                  </a:solidFill>
                  <a:latin typeface="+mj-ea"/>
                  <a:ea typeface="+mj-ea"/>
                  <a:cs typeface="メイリオ" panose="020B0604030504040204" pitchFamily="34" charset="-128"/>
                </a:rPr>
                <a:t>会　　場</a:t>
              </a:r>
              <a:r>
                <a:rPr lang="ja-JP" altLang="en-US" sz="2000" dirty="0">
                  <a:solidFill>
                    <a:srgbClr val="666633"/>
                  </a:solidFill>
                  <a:latin typeface="HGPｺﾞｼｯｸE" panose="020B0900000000000000" pitchFamily="50" charset="-128"/>
                  <a:ea typeface="HGPｺﾞｼｯｸE" panose="020B0900000000000000" pitchFamily="50" charset="-128"/>
                  <a:cs typeface="メイリオ" panose="020B0604030504040204" pitchFamily="34" charset="-128"/>
                </a:rPr>
                <a:t>　</a:t>
              </a:r>
              <a:r>
                <a:rPr lang="ja-JP" altLang="en-US" sz="2000" dirty="0">
                  <a:solidFill>
                    <a:srgbClr val="000000"/>
                  </a:solidFill>
                  <a:latin typeface="HGPｺﾞｼｯｸE" panose="020B0900000000000000" pitchFamily="50" charset="-128"/>
                  <a:ea typeface="HGPｺﾞｼｯｸE" panose="020B0900000000000000" pitchFamily="50" charset="-128"/>
                  <a:cs typeface="メイリオ" panose="020B0604030504040204" pitchFamily="34" charset="-128"/>
                </a:rPr>
                <a:t>　</a:t>
              </a:r>
              <a:r>
                <a:rPr lang="ja-JP" altLang="en-US" sz="2000" dirty="0">
                  <a:latin typeface="HGPｺﾞｼｯｸE" panose="020B0900000000000000" pitchFamily="50" charset="-128"/>
                  <a:ea typeface="HGPｺﾞｼｯｸE" panose="020B0900000000000000" pitchFamily="50" charset="-128"/>
                  <a:cs typeface="メイリオ" panose="020B0604030504040204" pitchFamily="34" charset="-128"/>
                </a:rPr>
                <a:t>　</a:t>
              </a:r>
              <a:r>
                <a:rPr lang="ja-JP" altLang="en-US" sz="2000" dirty="0">
                  <a:latin typeface="+mj-ea"/>
                  <a:ea typeface="+mj-ea"/>
                  <a:cs typeface="メイリオ" panose="020B0604030504040204" pitchFamily="34" charset="-128"/>
                </a:rPr>
                <a:t>東京商工会議所</a:t>
              </a:r>
              <a:r>
                <a:rPr lang="ja-JP" altLang="en-US" sz="1600" dirty="0">
                  <a:latin typeface="+mj-ea"/>
                  <a:ea typeface="+mj-ea"/>
                  <a:cs typeface="メイリオ" panose="020B0604030504040204" pitchFamily="34" charset="-128"/>
                </a:rPr>
                <a:t>（</a:t>
              </a:r>
              <a:r>
                <a:rPr lang="en-US" altLang="ja-JP" sz="1600" dirty="0" err="1">
                  <a:latin typeface="+mj-ea"/>
                  <a:ea typeface="+mj-ea"/>
                  <a:cs typeface="メイリオ" panose="020B0604030504040204" pitchFamily="34" charset="-128"/>
                </a:rPr>
                <a:t>Hall&amp;Conference</a:t>
              </a:r>
              <a:r>
                <a:rPr lang="en-US" altLang="ja-JP" sz="1600" dirty="0">
                  <a:latin typeface="+mj-ea"/>
                  <a:ea typeface="+mj-ea"/>
                  <a:cs typeface="メイリオ" panose="020B0604030504040204" pitchFamily="34" charset="-128"/>
                </a:rPr>
                <a:t> Room</a:t>
              </a:r>
              <a:r>
                <a:rPr lang="ja-JP" altLang="en-US" sz="1600" dirty="0">
                  <a:latin typeface="+mj-ea"/>
                  <a:ea typeface="+mj-ea"/>
                  <a:cs typeface="メイリオ" panose="020B0604030504040204" pitchFamily="34" charset="-128"/>
                </a:rPr>
                <a:t>）</a:t>
              </a:r>
              <a:r>
                <a:rPr lang="en-US" altLang="ja-JP" sz="1400" dirty="0">
                  <a:latin typeface="+mj-ea"/>
                  <a:ea typeface="+mj-ea"/>
                  <a:cs typeface="メイリオ" panose="020B0604030504040204" pitchFamily="34" charset="-128"/>
                </a:rPr>
                <a:t>※</a:t>
              </a:r>
              <a:r>
                <a:rPr lang="ja-JP" altLang="en-US" sz="1400" dirty="0">
                  <a:latin typeface="+mj-ea"/>
                  <a:ea typeface="+mj-ea"/>
                  <a:cs typeface="メイリオ" panose="020B0604030504040204" pitchFamily="34" charset="-128"/>
                </a:rPr>
                <a:t>対面式商談</a:t>
              </a:r>
              <a:endParaRPr lang="en-US" altLang="ja-JP" sz="1400" dirty="0">
                <a:latin typeface="+mj-ea"/>
                <a:ea typeface="+mj-ea"/>
                <a:cs typeface="メイリオ" panose="020B0604030504040204" pitchFamily="34" charset="-128"/>
              </a:endParaRPr>
            </a:p>
          </p:txBody>
        </p:sp>
        <p:sp>
          <p:nvSpPr>
            <p:cNvPr id="25" name="テキスト ボックス 37"/>
            <p:cNvSpPr txBox="1">
              <a:spLocks noChangeArrowheads="1"/>
            </p:cNvSpPr>
            <p:nvPr/>
          </p:nvSpPr>
          <p:spPr bwMode="auto">
            <a:xfrm>
              <a:off x="306202" y="2855882"/>
              <a:ext cx="7898369" cy="58477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000" b="1" dirty="0">
                  <a:solidFill>
                    <a:srgbClr val="666633"/>
                  </a:solidFill>
                  <a:latin typeface="+mj-ea"/>
                  <a:ea typeface="+mj-ea"/>
                  <a:cs typeface="メイリオ" panose="020B0604030504040204" pitchFamily="34" charset="-128"/>
                </a:rPr>
                <a:t>開催日時</a:t>
              </a:r>
              <a:r>
                <a:rPr lang="ja-JP" altLang="en-US" sz="2000" b="1" dirty="0">
                  <a:latin typeface="+mj-ea"/>
                  <a:ea typeface="+mj-ea"/>
                  <a:cs typeface="メイリオ" panose="020B0604030504040204" pitchFamily="34" charset="-128"/>
                </a:rPr>
                <a:t>　</a:t>
              </a:r>
              <a:r>
                <a:rPr lang="ja-JP" altLang="en-US" sz="2000" dirty="0">
                  <a:latin typeface="HGPｺﾞｼｯｸE" panose="020B0900000000000000" pitchFamily="50" charset="-128"/>
                  <a:ea typeface="HGPｺﾞｼｯｸE" panose="020B0900000000000000" pitchFamily="50" charset="-128"/>
                  <a:cs typeface="メイリオ" panose="020B0604030504040204" pitchFamily="34" charset="-128"/>
                </a:rPr>
                <a:t>　 </a:t>
              </a:r>
              <a:r>
                <a:rPr lang="en-US" altLang="ja-JP" sz="2000" dirty="0">
                  <a:latin typeface="+mn-ea"/>
                  <a:ea typeface="+mn-ea"/>
                  <a:cs typeface="メイリオ" panose="020B0604030504040204" pitchFamily="34" charset="-128"/>
                </a:rPr>
                <a:t>2024</a:t>
              </a:r>
              <a:r>
                <a:rPr lang="ja-JP" altLang="en-US" sz="2000" dirty="0">
                  <a:latin typeface="+mn-ea"/>
                  <a:ea typeface="+mn-ea"/>
                  <a:cs typeface="メイリオ" panose="020B0604030504040204" pitchFamily="34" charset="-128"/>
                </a:rPr>
                <a:t>年</a:t>
              </a:r>
              <a:r>
                <a:rPr lang="en-US" altLang="ja-JP" dirty="0">
                  <a:latin typeface="+mn-ea"/>
                  <a:ea typeface="+mn-ea"/>
                  <a:cs typeface="メイリオ" panose="020B0604030504040204" pitchFamily="34" charset="-128"/>
                </a:rPr>
                <a:t>3</a:t>
              </a:r>
              <a:r>
                <a:rPr lang="ja-JP" altLang="en-US" sz="2000" dirty="0">
                  <a:latin typeface="+mn-ea"/>
                  <a:ea typeface="+mn-ea"/>
                  <a:cs typeface="メイリオ" panose="020B0604030504040204" pitchFamily="34" charset="-128"/>
                </a:rPr>
                <a:t>月</a:t>
              </a:r>
              <a:r>
                <a:rPr lang="en-US" altLang="ja-JP" dirty="0">
                  <a:latin typeface="+mn-ea"/>
                  <a:ea typeface="+mn-ea"/>
                  <a:cs typeface="メイリオ" panose="020B0604030504040204" pitchFamily="34" charset="-128"/>
                </a:rPr>
                <a:t>15</a:t>
              </a:r>
              <a:r>
                <a:rPr lang="ja-JP" altLang="en-US" sz="2000" dirty="0">
                  <a:latin typeface="+mn-ea"/>
                  <a:ea typeface="+mn-ea"/>
                  <a:cs typeface="メイリオ" panose="020B0604030504040204" pitchFamily="34" charset="-128"/>
                </a:rPr>
                <a:t>日（金）</a:t>
              </a:r>
              <a:r>
                <a:rPr lang="en-US" altLang="ja-JP" sz="2000" dirty="0">
                  <a:latin typeface="+mn-ea"/>
                  <a:ea typeface="+mn-ea"/>
                  <a:cs typeface="メイリオ" panose="020B0604030504040204" pitchFamily="34" charset="-128"/>
                </a:rPr>
                <a:t>10</a:t>
              </a:r>
              <a:r>
                <a:rPr lang="ja-JP" altLang="en-US" sz="2000" dirty="0">
                  <a:latin typeface="+mn-ea"/>
                  <a:ea typeface="+mn-ea"/>
                  <a:cs typeface="メイリオ" panose="020B0604030504040204" pitchFamily="34" charset="-128"/>
                </a:rPr>
                <a:t>：</a:t>
              </a:r>
              <a:r>
                <a:rPr lang="en-US" altLang="ja-JP" sz="2000" dirty="0">
                  <a:latin typeface="+mn-ea"/>
                  <a:ea typeface="+mn-ea"/>
                  <a:cs typeface="メイリオ" panose="020B0604030504040204" pitchFamily="34" charset="-128"/>
                </a:rPr>
                <a:t>00</a:t>
              </a:r>
              <a:r>
                <a:rPr lang="ja-JP" altLang="en-US" sz="2000" dirty="0">
                  <a:latin typeface="+mn-ea"/>
                  <a:ea typeface="+mn-ea"/>
                  <a:cs typeface="メイリオ" panose="020B0604030504040204" pitchFamily="34" charset="-128"/>
                </a:rPr>
                <a:t>～</a:t>
              </a:r>
              <a:r>
                <a:rPr lang="en-US" altLang="ja-JP" sz="2000" dirty="0">
                  <a:latin typeface="+mn-ea"/>
                  <a:ea typeface="+mn-ea"/>
                  <a:cs typeface="メイリオ" panose="020B0604030504040204" pitchFamily="34" charset="-128"/>
                </a:rPr>
                <a:t>17</a:t>
              </a:r>
              <a:r>
                <a:rPr lang="ja-JP" altLang="en-US" sz="2000" dirty="0">
                  <a:latin typeface="+mn-ea"/>
                  <a:ea typeface="+mn-ea"/>
                  <a:cs typeface="メイリオ" panose="020B0604030504040204" pitchFamily="34" charset="-128"/>
                </a:rPr>
                <a:t>：</a:t>
              </a:r>
              <a:r>
                <a:rPr lang="en-US" altLang="ja-JP" sz="2000" dirty="0">
                  <a:latin typeface="+mn-ea"/>
                  <a:ea typeface="+mn-ea"/>
                  <a:cs typeface="メイリオ" panose="020B0604030504040204" pitchFamily="34" charset="-128"/>
                </a:rPr>
                <a:t>00</a:t>
              </a:r>
            </a:p>
          </p:txBody>
        </p:sp>
      </p:grpSp>
      <p:sp>
        <p:nvSpPr>
          <p:cNvPr id="19" name="正方形/長方形 18"/>
          <p:cNvSpPr/>
          <p:nvPr/>
        </p:nvSpPr>
        <p:spPr>
          <a:xfrm>
            <a:off x="272835" y="2001582"/>
            <a:ext cx="3950665" cy="477054"/>
          </a:xfrm>
          <a:prstGeom prst="rect">
            <a:avLst/>
          </a:prstGeom>
        </p:spPr>
        <p:txBody>
          <a:bodyPr wrap="square">
            <a:spAutoFit/>
          </a:bodyPr>
          <a:lstStyle/>
          <a:p>
            <a:endParaRPr kumimoji="1" lang="en-US" altLang="ja-JP" sz="1200" b="1" dirty="0">
              <a:latin typeface="+mn-ea"/>
            </a:endParaRPr>
          </a:p>
          <a:p>
            <a:r>
              <a:rPr kumimoji="1" lang="en-US" altLang="ja-JP" sz="1200" b="1" dirty="0">
                <a:latin typeface="+mn-ea"/>
              </a:rPr>
              <a:t>(</a:t>
            </a:r>
            <a:r>
              <a:rPr kumimoji="1" lang="ja-JP" altLang="en-US" sz="1200" b="1" dirty="0">
                <a:latin typeface="+mn-ea"/>
              </a:rPr>
              <a:t>株</a:t>
            </a:r>
            <a:r>
              <a:rPr kumimoji="1" lang="en-US" altLang="ja-JP" sz="1200" b="1" dirty="0">
                <a:latin typeface="+mn-ea"/>
              </a:rPr>
              <a:t>)</a:t>
            </a:r>
            <a:r>
              <a:rPr kumimoji="1" lang="ja-JP" altLang="en-US" sz="1200" b="1" dirty="0">
                <a:latin typeface="+mn-ea"/>
              </a:rPr>
              <a:t>そごう・西武</a:t>
            </a:r>
            <a:r>
              <a:rPr kumimoji="1" lang="en-US" altLang="ja-JP" sz="1200" b="1" dirty="0">
                <a:latin typeface="+mn-ea"/>
              </a:rPr>
              <a:t> </a:t>
            </a:r>
            <a:r>
              <a:rPr kumimoji="1" lang="ja-JP" altLang="en-US" sz="1200" b="1" dirty="0">
                <a:latin typeface="+mn-ea"/>
              </a:rPr>
              <a:t>／</a:t>
            </a:r>
            <a:r>
              <a:rPr kumimoji="1" lang="en-US" altLang="ja-JP" sz="1200" b="1" dirty="0">
                <a:latin typeface="+mn-ea"/>
              </a:rPr>
              <a:t> (</a:t>
            </a:r>
            <a:r>
              <a:rPr kumimoji="1" lang="ja-JP" altLang="en-US" sz="1200" b="1" dirty="0">
                <a:latin typeface="+mn-ea"/>
              </a:rPr>
              <a:t>株</a:t>
            </a:r>
            <a:r>
              <a:rPr kumimoji="1" lang="en-US" altLang="ja-JP" sz="1200" b="1" dirty="0">
                <a:latin typeface="+mn-ea"/>
              </a:rPr>
              <a:t>)</a:t>
            </a:r>
            <a:r>
              <a:rPr kumimoji="1" lang="ja-JP" altLang="en-US" sz="1200" b="1" dirty="0">
                <a:latin typeface="+mn-ea"/>
              </a:rPr>
              <a:t>ごっつお便</a:t>
            </a:r>
            <a:r>
              <a:rPr kumimoji="1" lang="en-US" altLang="ja-JP" sz="1200" b="1" dirty="0">
                <a:latin typeface="+mn-ea"/>
              </a:rPr>
              <a:t> </a:t>
            </a:r>
            <a:r>
              <a:rPr kumimoji="1" lang="ja-JP" altLang="en-US" sz="1200" dirty="0">
                <a:latin typeface="+mn-ea"/>
              </a:rPr>
              <a:t>について</a:t>
            </a:r>
            <a:r>
              <a:rPr kumimoji="1" lang="en-US" altLang="ja-JP" sz="1200" dirty="0">
                <a:latin typeface="+mn-ea"/>
              </a:rPr>
              <a:t>…</a:t>
            </a:r>
          </a:p>
        </p:txBody>
      </p:sp>
      <p:sp>
        <p:nvSpPr>
          <p:cNvPr id="38" name="正方形/長方形 37"/>
          <p:cNvSpPr/>
          <p:nvPr/>
        </p:nvSpPr>
        <p:spPr>
          <a:xfrm>
            <a:off x="361812" y="2438037"/>
            <a:ext cx="6792441" cy="1015663"/>
          </a:xfrm>
          <a:prstGeom prst="rect">
            <a:avLst/>
          </a:prstGeom>
        </p:spPr>
        <p:txBody>
          <a:bodyPr wrap="square">
            <a:spAutoFit/>
          </a:bodyPr>
          <a:lstStyle/>
          <a:p>
            <a:r>
              <a:rPr lang="ja-JP" altLang="en-US" sz="1200" b="0" i="0" dirty="0">
                <a:solidFill>
                  <a:srgbClr val="333333"/>
                </a:solidFill>
                <a:effectLst/>
                <a:latin typeface="Hiragino Sans"/>
              </a:rPr>
              <a:t>全国に１０店舗（そごう／西武百貨店）を展開。フルラインアップの大都市型店舗からデイリーニーズにお応えするショッピングセンター型店舗まで立地特性を生かした多様な店舗展開をおこなっています。</a:t>
            </a:r>
            <a:r>
              <a:rPr lang="ja-JP" altLang="en-US" sz="1200" dirty="0">
                <a:solidFill>
                  <a:srgbClr val="333333"/>
                </a:solidFill>
                <a:latin typeface="Hiragino Sans"/>
              </a:rPr>
              <a:t>中でも、そごう西武</a:t>
            </a:r>
            <a:r>
              <a:rPr lang="en-US" altLang="ja-JP" sz="1200" dirty="0">
                <a:solidFill>
                  <a:srgbClr val="333333"/>
                </a:solidFill>
                <a:latin typeface="Hiragino Sans"/>
              </a:rPr>
              <a:t>100</a:t>
            </a:r>
            <a:r>
              <a:rPr lang="ja-JP" altLang="en-US" sz="1200" dirty="0">
                <a:solidFill>
                  <a:srgbClr val="333333"/>
                </a:solidFill>
                <a:latin typeface="Hiragino Sans"/>
              </a:rPr>
              <a:t>％子会社である</a:t>
            </a:r>
            <a:r>
              <a:rPr lang="en-US" altLang="ja-JP" sz="1200" dirty="0">
                <a:solidFill>
                  <a:srgbClr val="333333"/>
                </a:solidFill>
                <a:latin typeface="Hiragino Sans"/>
              </a:rPr>
              <a:t>(</a:t>
            </a:r>
            <a:r>
              <a:rPr lang="ja-JP" altLang="en-US" sz="1200" dirty="0">
                <a:solidFill>
                  <a:srgbClr val="333333"/>
                </a:solidFill>
                <a:latin typeface="Hiragino Sans"/>
              </a:rPr>
              <a:t>株</a:t>
            </a:r>
            <a:r>
              <a:rPr lang="en-US" altLang="ja-JP" sz="1200" dirty="0">
                <a:solidFill>
                  <a:srgbClr val="333333"/>
                </a:solidFill>
                <a:latin typeface="Hiragino Sans"/>
              </a:rPr>
              <a:t>)</a:t>
            </a:r>
            <a:r>
              <a:rPr lang="ja-JP" altLang="en-US" sz="1200" dirty="0">
                <a:solidFill>
                  <a:srgbClr val="333333"/>
                </a:solidFill>
                <a:latin typeface="Hiragino Sans"/>
              </a:rPr>
              <a:t>ごっつお便では、カタログ事業の他、そごう西武の中元、歳暮、外商部カタログ、物産催事、ＥＣ販売等手広く手掛けております。また、卸業として大手百貨店へのギフトの卸なども行っております。</a:t>
            </a:r>
            <a:endParaRPr lang="en-US" altLang="ja-JP" sz="1200" dirty="0">
              <a:solidFill>
                <a:srgbClr val="333333"/>
              </a:solidFill>
              <a:latin typeface="Hiragino Sans"/>
            </a:endParaRPr>
          </a:p>
        </p:txBody>
      </p:sp>
      <p:sp>
        <p:nvSpPr>
          <p:cNvPr id="4" name="テキスト ボックス 3"/>
          <p:cNvSpPr txBox="1"/>
          <p:nvPr/>
        </p:nvSpPr>
        <p:spPr>
          <a:xfrm>
            <a:off x="3773455" y="308434"/>
            <a:ext cx="3642467" cy="510778"/>
          </a:xfrm>
          <a:prstGeom prst="roundRect">
            <a:avLst/>
          </a:prstGeom>
          <a:ln w="28575">
            <a:solidFill>
              <a:srgbClr val="666633"/>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kumimoji="1" lang="ja-JP" altLang="en-US" sz="2400" b="1" dirty="0">
                <a:solidFill>
                  <a:srgbClr val="FF0000"/>
                </a:solidFill>
              </a:rPr>
              <a:t>食品</a:t>
            </a:r>
            <a:r>
              <a:rPr kumimoji="1" lang="ja-JP" altLang="en-US" sz="2400" b="1" dirty="0"/>
              <a:t>サプライヤー募集！</a:t>
            </a:r>
          </a:p>
        </p:txBody>
      </p:sp>
      <p:sp>
        <p:nvSpPr>
          <p:cNvPr id="22" name="正方形/長方形 21"/>
          <p:cNvSpPr/>
          <p:nvPr/>
        </p:nvSpPr>
        <p:spPr bwMode="white">
          <a:xfrm>
            <a:off x="382309" y="711266"/>
            <a:ext cx="3585018" cy="463577"/>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defRPr/>
            </a:pPr>
            <a:r>
              <a:rPr lang="ja-JP" altLang="en-US" sz="1600" dirty="0">
                <a:solidFill>
                  <a:schemeClr val="tx1"/>
                </a:solidFill>
                <a:latin typeface="+mn-ea"/>
              </a:rPr>
              <a:t>東商バイヤーズミーティング</a:t>
            </a:r>
            <a:endParaRPr lang="en-US" altLang="ja-JP" sz="1600" dirty="0">
              <a:solidFill>
                <a:schemeClr val="tx1"/>
              </a:solidFill>
              <a:latin typeface="+mn-ea"/>
            </a:endParaRPr>
          </a:p>
        </p:txBody>
      </p:sp>
      <p:sp>
        <p:nvSpPr>
          <p:cNvPr id="9" name="正方形/長方形 8"/>
          <p:cNvSpPr/>
          <p:nvPr/>
        </p:nvSpPr>
        <p:spPr bwMode="white">
          <a:xfrm>
            <a:off x="138262" y="894927"/>
            <a:ext cx="6936928" cy="112567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kumimoji="1" lang="en-US" altLang="ja-JP" sz="2000" b="1" dirty="0">
              <a:solidFill>
                <a:schemeClr val="tx1"/>
              </a:solidFill>
            </a:endParaRPr>
          </a:p>
          <a:p>
            <a:pPr>
              <a:defRPr/>
            </a:pPr>
            <a:r>
              <a:rPr lang="ja-JP" altLang="en-US" sz="3200" b="1" dirty="0">
                <a:solidFill>
                  <a:schemeClr val="tx1"/>
                </a:solidFill>
                <a:latin typeface="+mn-ea"/>
              </a:rPr>
              <a:t>　そごう・西武（ごっつお便）</a:t>
            </a:r>
            <a:endParaRPr lang="en-US" altLang="ja-JP" sz="4000" b="1" dirty="0">
              <a:solidFill>
                <a:schemeClr val="tx1"/>
              </a:solidFill>
              <a:latin typeface="+mn-ea"/>
            </a:endParaRPr>
          </a:p>
          <a:p>
            <a:pPr>
              <a:defRPr/>
            </a:pPr>
            <a:r>
              <a:rPr lang="ja-JP" altLang="en-US" sz="2500" b="1" dirty="0">
                <a:solidFill>
                  <a:schemeClr val="tx1"/>
                </a:solidFill>
                <a:latin typeface="+mn-ea"/>
              </a:rPr>
              <a:t>                 　　　　との個別商談会　 </a:t>
            </a:r>
            <a:endParaRPr lang="ja-JP" altLang="en-US" sz="2500" b="1" dirty="0">
              <a:solidFill>
                <a:schemeClr val="tx1"/>
              </a:solidFill>
              <a:effectLst>
                <a:outerShdw blurRad="38100" dist="38100" dir="2700000" algn="tl">
                  <a:srgbClr val="000000">
                    <a:alpha val="43137"/>
                  </a:srgbClr>
                </a:outerShdw>
                <a:reflection endPos="0" dist="50800" dir="5400000" sy="-100000" algn="bl" rotWithShape="0"/>
              </a:effectLst>
              <a:latin typeface="+mn-ea"/>
            </a:endParaRPr>
          </a:p>
        </p:txBody>
      </p:sp>
      <p:grpSp>
        <p:nvGrpSpPr>
          <p:cNvPr id="18" name="グループ化 17"/>
          <p:cNvGrpSpPr/>
          <p:nvPr/>
        </p:nvGrpSpPr>
        <p:grpSpPr>
          <a:xfrm>
            <a:off x="1750937" y="4627628"/>
            <a:ext cx="5675689" cy="461665"/>
            <a:chOff x="-158132" y="4943397"/>
            <a:chExt cx="7574055" cy="461665"/>
          </a:xfrm>
        </p:grpSpPr>
        <p:sp>
          <p:nvSpPr>
            <p:cNvPr id="7" name="正方形/長方形 6"/>
            <p:cNvSpPr/>
            <p:nvPr/>
          </p:nvSpPr>
          <p:spPr>
            <a:xfrm>
              <a:off x="-158132" y="4943397"/>
              <a:ext cx="7574055" cy="461665"/>
            </a:xfrm>
            <a:prstGeom prst="rect">
              <a:avLst/>
            </a:prstGeom>
          </p:spPr>
          <p:txBody>
            <a:bodyPr wrap="square">
              <a:spAutoFit/>
            </a:bodyPr>
            <a:lstStyle/>
            <a:p>
              <a:r>
                <a:rPr lang="ja-JP" altLang="en-US" sz="2000" b="1" dirty="0"/>
                <a:t>　 </a:t>
              </a:r>
              <a:r>
                <a:rPr lang="ja-JP" altLang="en-US" sz="2400" b="1" dirty="0"/>
                <a:t>食品全般</a:t>
              </a:r>
              <a:endParaRPr lang="ja-JP" altLang="en-US" sz="1050" dirty="0"/>
            </a:p>
          </p:txBody>
        </p:sp>
        <p:sp>
          <p:nvSpPr>
            <p:cNvPr id="6" name="正方形/長方形 5"/>
            <p:cNvSpPr/>
            <p:nvPr/>
          </p:nvSpPr>
          <p:spPr>
            <a:xfrm>
              <a:off x="2318369" y="5013396"/>
              <a:ext cx="4893150" cy="307777"/>
            </a:xfrm>
            <a:prstGeom prst="rect">
              <a:avLst/>
            </a:prstGeom>
          </p:spPr>
          <p:txBody>
            <a:bodyPr wrap="square">
              <a:spAutoFit/>
            </a:bodyPr>
            <a:lstStyle/>
            <a:p>
              <a:r>
                <a:rPr lang="ja-JP" altLang="en-US" sz="1400" b="1" dirty="0"/>
                <a:t>産地直送が出来る商品。</a:t>
              </a:r>
              <a:r>
                <a:rPr lang="en-US" altLang="ja-JP" sz="1400" b="1" dirty="0"/>
                <a:t>※</a:t>
              </a:r>
              <a:r>
                <a:rPr lang="ja-JP" altLang="en-US" sz="1400" b="1" dirty="0"/>
                <a:t>酒類は対象外</a:t>
              </a:r>
              <a:endParaRPr lang="ja-JP" altLang="en-US" sz="1000" b="1" dirty="0"/>
            </a:p>
          </p:txBody>
        </p:sp>
      </p:grpSp>
      <p:sp>
        <p:nvSpPr>
          <p:cNvPr id="11" name="正方形/長方形 10"/>
          <p:cNvSpPr/>
          <p:nvPr/>
        </p:nvSpPr>
        <p:spPr>
          <a:xfrm>
            <a:off x="138262" y="4542653"/>
            <a:ext cx="7252412" cy="559340"/>
          </a:xfrm>
          <a:prstGeom prst="rect">
            <a:avLst/>
          </a:prstGeom>
          <a:noFill/>
          <a:ln>
            <a:solidFill>
              <a:srgbClr val="66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5014695" y="8593755"/>
            <a:ext cx="2114147" cy="230832"/>
          </a:xfrm>
          <a:prstGeom prst="rect">
            <a:avLst/>
          </a:prstGeom>
        </p:spPr>
        <p:txBody>
          <a:bodyPr wrap="square">
            <a:spAutoFit/>
          </a:bodyPr>
          <a:lstStyle/>
          <a:p>
            <a:pPr algn="ctr"/>
            <a:r>
              <a:rPr lang="en-US" altLang="ja-JP" sz="900" b="0" i="0" dirty="0">
                <a:solidFill>
                  <a:srgbClr val="000000"/>
                </a:solidFill>
                <a:effectLst/>
                <a:latin typeface="+mj-ea"/>
                <a:ea typeface="+mj-ea"/>
              </a:rPr>
              <a:t>※</a:t>
            </a:r>
            <a:r>
              <a:rPr lang="ja-JP" altLang="en-US" sz="900" b="0" i="0" dirty="0">
                <a:solidFill>
                  <a:srgbClr val="000000"/>
                </a:solidFill>
                <a:effectLst/>
                <a:latin typeface="+mj-ea"/>
                <a:ea typeface="+mj-ea"/>
              </a:rPr>
              <a:t>カタログイメージ</a:t>
            </a:r>
            <a:endParaRPr lang="en-US" altLang="ja-JP" sz="900" b="0" i="0" dirty="0">
              <a:solidFill>
                <a:srgbClr val="000000"/>
              </a:solidFill>
              <a:effectLst/>
              <a:latin typeface="+mj-ea"/>
              <a:ea typeface="+mj-ea"/>
            </a:endParaRPr>
          </a:p>
        </p:txBody>
      </p:sp>
      <p:sp>
        <p:nvSpPr>
          <p:cNvPr id="28" name="角丸四角形 27"/>
          <p:cNvSpPr/>
          <p:nvPr/>
        </p:nvSpPr>
        <p:spPr>
          <a:xfrm>
            <a:off x="222541" y="5269954"/>
            <a:ext cx="7055006" cy="321538"/>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lang="ja-JP" altLang="en-US" b="1" u="sng" dirty="0">
                <a:solidFill>
                  <a:schemeClr val="tx1"/>
                </a:solidFill>
              </a:rPr>
              <a:t>特に、以下の要件を満たす商品を募集します</a:t>
            </a:r>
            <a:endParaRPr lang="en-US" altLang="ja-JP" b="1" u="sng" dirty="0">
              <a:solidFill>
                <a:schemeClr val="tx1"/>
              </a:solidFill>
            </a:endParaRPr>
          </a:p>
        </p:txBody>
      </p:sp>
      <p:sp>
        <p:nvSpPr>
          <p:cNvPr id="33" name="正方形/長方形 32"/>
          <p:cNvSpPr/>
          <p:nvPr/>
        </p:nvSpPr>
        <p:spPr>
          <a:xfrm>
            <a:off x="146590" y="4677118"/>
            <a:ext cx="7244084" cy="369332"/>
          </a:xfrm>
          <a:prstGeom prst="rect">
            <a:avLst/>
          </a:prstGeom>
        </p:spPr>
        <p:txBody>
          <a:bodyPr wrap="square">
            <a:spAutoFit/>
          </a:bodyPr>
          <a:lstStyle/>
          <a:p>
            <a:r>
              <a:rPr lang="ja-JP" altLang="en-US" b="1" dirty="0">
                <a:solidFill>
                  <a:srgbClr val="666633"/>
                </a:solidFill>
              </a:rPr>
              <a:t>募集カテゴリー</a:t>
            </a:r>
          </a:p>
        </p:txBody>
      </p:sp>
      <p:sp>
        <p:nvSpPr>
          <p:cNvPr id="39" name="正方形/長方形 38"/>
          <p:cNvSpPr/>
          <p:nvPr/>
        </p:nvSpPr>
        <p:spPr>
          <a:xfrm>
            <a:off x="4223501" y="10015071"/>
            <a:ext cx="1692116" cy="507831"/>
          </a:xfrm>
          <a:prstGeom prst="rect">
            <a:avLst/>
          </a:prstGeom>
        </p:spPr>
        <p:txBody>
          <a:bodyPr wrap="square">
            <a:spAutoFit/>
          </a:bodyPr>
          <a:lstStyle/>
          <a:p>
            <a:pPr algn="ctr"/>
            <a:r>
              <a:rPr lang="ja-JP" altLang="en-US" sz="900" dirty="0">
                <a:solidFill>
                  <a:srgbClr val="000000"/>
                </a:solidFill>
                <a:latin typeface="+mj-ea"/>
              </a:rPr>
              <a:t>▲ごっつお便カタログ</a:t>
            </a:r>
            <a:endParaRPr lang="en-US" altLang="ja-JP" sz="900" dirty="0">
              <a:solidFill>
                <a:srgbClr val="000000"/>
              </a:solidFill>
              <a:latin typeface="+mj-ea"/>
            </a:endParaRPr>
          </a:p>
          <a:p>
            <a:pPr algn="ctr"/>
            <a:r>
              <a:rPr lang="ja-JP" altLang="en-US" sz="900" dirty="0">
                <a:solidFill>
                  <a:srgbClr val="000000"/>
                </a:solidFill>
                <a:latin typeface="+mj-ea"/>
              </a:rPr>
              <a:t>サイトはこちら</a:t>
            </a:r>
            <a:endParaRPr lang="en-US" altLang="ja-JP" sz="900" dirty="0">
              <a:solidFill>
                <a:srgbClr val="000000"/>
              </a:solidFill>
              <a:latin typeface="+mj-ea"/>
            </a:endParaRPr>
          </a:p>
          <a:p>
            <a:pPr algn="ctr"/>
            <a:endParaRPr lang="en-US" altLang="ja-JP" sz="900" b="0" i="0" dirty="0">
              <a:solidFill>
                <a:srgbClr val="000000"/>
              </a:solidFill>
              <a:effectLst/>
              <a:latin typeface="+mj-ea"/>
              <a:ea typeface="+mj-ea"/>
            </a:endParaRPr>
          </a:p>
        </p:txBody>
      </p:sp>
      <p:pic>
        <p:nvPicPr>
          <p:cNvPr id="13" name="図 12" descr="QR コード&#10;&#10;自動的に生成された説明">
            <a:extLst>
              <a:ext uri="{FF2B5EF4-FFF2-40B4-BE49-F238E27FC236}">
                <a16:creationId xmlns:a16="http://schemas.microsoft.com/office/drawing/2014/main" id="{8C605D9E-CF30-C7B5-9C68-92E9717E5781}"/>
              </a:ext>
            </a:extLst>
          </p:cNvPr>
          <p:cNvPicPr>
            <a:picLocks noChangeAspect="1"/>
          </p:cNvPicPr>
          <p:nvPr/>
        </p:nvPicPr>
        <p:blipFill>
          <a:blip r:embed="rId2"/>
          <a:stretch>
            <a:fillRect/>
          </a:stretch>
        </p:blipFill>
        <p:spPr>
          <a:xfrm>
            <a:off x="4602576" y="9075716"/>
            <a:ext cx="933966" cy="933966"/>
          </a:xfrm>
          <a:prstGeom prst="rect">
            <a:avLst/>
          </a:prstGeom>
        </p:spPr>
      </p:pic>
      <p:pic>
        <p:nvPicPr>
          <p:cNvPr id="16" name="図 15" descr="木製のテーブルに置いている様々な野菜&#10;&#10;中程度の精度で自動的に生成された説明">
            <a:extLst>
              <a:ext uri="{FF2B5EF4-FFF2-40B4-BE49-F238E27FC236}">
                <a16:creationId xmlns:a16="http://schemas.microsoft.com/office/drawing/2014/main" id="{C2553C8B-099F-17D0-037F-B875321ECDAB}"/>
              </a:ext>
            </a:extLst>
          </p:cNvPr>
          <p:cNvPicPr>
            <a:picLocks noChangeAspect="1"/>
          </p:cNvPicPr>
          <p:nvPr/>
        </p:nvPicPr>
        <p:blipFill>
          <a:blip r:embed="rId3"/>
          <a:stretch>
            <a:fillRect/>
          </a:stretch>
        </p:blipFill>
        <p:spPr>
          <a:xfrm>
            <a:off x="5142306" y="5873679"/>
            <a:ext cx="1807074" cy="2620862"/>
          </a:xfrm>
          <a:prstGeom prst="rect">
            <a:avLst/>
          </a:prstGeom>
        </p:spPr>
      </p:pic>
      <p:sp>
        <p:nvSpPr>
          <p:cNvPr id="17" name="正方形/長方形 16">
            <a:extLst>
              <a:ext uri="{FF2B5EF4-FFF2-40B4-BE49-F238E27FC236}">
                <a16:creationId xmlns:a16="http://schemas.microsoft.com/office/drawing/2014/main" id="{C1DFB509-BAEC-D898-B0B5-B7A5DFB468A7}"/>
              </a:ext>
            </a:extLst>
          </p:cNvPr>
          <p:cNvSpPr/>
          <p:nvPr/>
        </p:nvSpPr>
        <p:spPr>
          <a:xfrm>
            <a:off x="5696393" y="10006957"/>
            <a:ext cx="1692116" cy="507831"/>
          </a:xfrm>
          <a:prstGeom prst="rect">
            <a:avLst/>
          </a:prstGeom>
        </p:spPr>
        <p:txBody>
          <a:bodyPr wrap="square">
            <a:spAutoFit/>
          </a:bodyPr>
          <a:lstStyle/>
          <a:p>
            <a:pPr algn="ctr"/>
            <a:r>
              <a:rPr lang="ja-JP" altLang="en-US" sz="900" dirty="0">
                <a:solidFill>
                  <a:srgbClr val="000000"/>
                </a:solidFill>
                <a:latin typeface="+mj-ea"/>
              </a:rPr>
              <a:t>▲西部・そごう百貨店</a:t>
            </a:r>
            <a:endParaRPr lang="en-US" altLang="ja-JP" sz="900" dirty="0">
              <a:solidFill>
                <a:srgbClr val="000000"/>
              </a:solidFill>
              <a:latin typeface="+mj-ea"/>
            </a:endParaRPr>
          </a:p>
          <a:p>
            <a:pPr algn="ctr"/>
            <a:r>
              <a:rPr lang="ja-JP" altLang="en-US" sz="900" dirty="0">
                <a:solidFill>
                  <a:srgbClr val="000000"/>
                </a:solidFill>
                <a:latin typeface="+mj-ea"/>
              </a:rPr>
              <a:t>ＥＣサイトはこちら</a:t>
            </a:r>
            <a:endParaRPr lang="en-US" altLang="ja-JP" sz="900" dirty="0">
              <a:solidFill>
                <a:srgbClr val="000000"/>
              </a:solidFill>
              <a:latin typeface="+mj-ea"/>
            </a:endParaRPr>
          </a:p>
          <a:p>
            <a:pPr algn="ctr"/>
            <a:endParaRPr lang="en-US" altLang="ja-JP" sz="900" b="0" i="0" dirty="0">
              <a:solidFill>
                <a:srgbClr val="000000"/>
              </a:solidFill>
              <a:effectLst/>
              <a:latin typeface="+mj-ea"/>
              <a:ea typeface="+mj-ea"/>
            </a:endParaRPr>
          </a:p>
        </p:txBody>
      </p:sp>
      <p:pic>
        <p:nvPicPr>
          <p:cNvPr id="23" name="図 22" descr="QR コード&#10;&#10;自動的に生成された説明">
            <a:extLst>
              <a:ext uri="{FF2B5EF4-FFF2-40B4-BE49-F238E27FC236}">
                <a16:creationId xmlns:a16="http://schemas.microsoft.com/office/drawing/2014/main" id="{2C35602E-1A27-EE91-FBF5-C6A3AC03206D}"/>
              </a:ext>
            </a:extLst>
          </p:cNvPr>
          <p:cNvPicPr>
            <a:picLocks noChangeAspect="1"/>
          </p:cNvPicPr>
          <p:nvPr/>
        </p:nvPicPr>
        <p:blipFill>
          <a:blip r:embed="rId4"/>
          <a:stretch>
            <a:fillRect/>
          </a:stretch>
        </p:blipFill>
        <p:spPr>
          <a:xfrm>
            <a:off x="6100707" y="9080402"/>
            <a:ext cx="933966" cy="933966"/>
          </a:xfrm>
          <a:prstGeom prst="rect">
            <a:avLst/>
          </a:prstGeom>
        </p:spPr>
      </p:pic>
      <p:pic>
        <p:nvPicPr>
          <p:cNvPr id="3" name="図 2" descr="アイコン&#10;&#10;自動的に生成された説明">
            <a:extLst>
              <a:ext uri="{FF2B5EF4-FFF2-40B4-BE49-F238E27FC236}">
                <a16:creationId xmlns:a16="http://schemas.microsoft.com/office/drawing/2014/main" id="{3C121628-4646-EB96-BD09-04939E7DC832}"/>
              </a:ext>
            </a:extLst>
          </p:cNvPr>
          <p:cNvPicPr>
            <a:picLocks noChangeAspect="1"/>
          </p:cNvPicPr>
          <p:nvPr/>
        </p:nvPicPr>
        <p:blipFill>
          <a:blip r:embed="rId5"/>
          <a:stretch>
            <a:fillRect/>
          </a:stretch>
        </p:blipFill>
        <p:spPr>
          <a:xfrm>
            <a:off x="6102497" y="900607"/>
            <a:ext cx="980452" cy="112698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109641" y="9114747"/>
            <a:ext cx="7340392" cy="1027522"/>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rPr>
              <a:t>・商談会当日は、会社案内やサンプル、商品パンフレットをご持参ください。</a:t>
            </a:r>
          </a:p>
          <a:p>
            <a:r>
              <a:rPr kumimoji="1" lang="ja-JP" altLang="en-US" sz="1100" dirty="0">
                <a:solidFill>
                  <a:schemeClr val="tx1"/>
                </a:solidFill>
              </a:rPr>
              <a:t>・会場内外問わず、調理行為、危険物の持ち込みは出来ません。</a:t>
            </a:r>
          </a:p>
          <a:p>
            <a:r>
              <a:rPr kumimoji="1" lang="ja-JP" altLang="en-US" sz="1100" dirty="0">
                <a:solidFill>
                  <a:schemeClr val="tx1"/>
                </a:solidFill>
              </a:rPr>
              <a:t>・本商談会を契機に発生した取引等に関するトラブル・損害について、</a:t>
            </a:r>
          </a:p>
          <a:p>
            <a:r>
              <a:rPr kumimoji="1" lang="ja-JP" altLang="en-US" sz="1100" dirty="0">
                <a:solidFill>
                  <a:schemeClr val="tx1"/>
                </a:solidFill>
              </a:rPr>
              <a:t>　当商工会議所は一切責任を負いかねますので、ご了承のうえお申し込みください。</a:t>
            </a:r>
          </a:p>
        </p:txBody>
      </p:sp>
      <p:graphicFrame>
        <p:nvGraphicFramePr>
          <p:cNvPr id="5" name="表 4"/>
          <p:cNvGraphicFramePr>
            <a:graphicFrameLocks noGrp="1"/>
          </p:cNvGraphicFramePr>
          <p:nvPr>
            <p:extLst>
              <p:ext uri="{D42A27DB-BD31-4B8C-83A1-F6EECF244321}">
                <p14:modId xmlns:p14="http://schemas.microsoft.com/office/powerpoint/2010/main" val="892991901"/>
              </p:ext>
            </p:extLst>
          </p:nvPr>
        </p:nvGraphicFramePr>
        <p:xfrm>
          <a:off x="88439" y="757994"/>
          <a:ext cx="7347194" cy="3789740"/>
        </p:xfrm>
        <a:graphic>
          <a:graphicData uri="http://schemas.openxmlformats.org/drawingml/2006/table">
            <a:tbl>
              <a:tblPr firstRow="1" bandRow="1">
                <a:tableStyleId>{F5AB1C69-6EDB-4FF4-983F-18BD219EF322}</a:tableStyleId>
              </a:tblPr>
              <a:tblGrid>
                <a:gridCol w="1113162">
                  <a:extLst>
                    <a:ext uri="{9D8B030D-6E8A-4147-A177-3AD203B41FA5}">
                      <a16:colId xmlns:a16="http://schemas.microsoft.com/office/drawing/2014/main" val="20000"/>
                    </a:ext>
                  </a:extLst>
                </a:gridCol>
                <a:gridCol w="6234032">
                  <a:extLst>
                    <a:ext uri="{9D8B030D-6E8A-4147-A177-3AD203B41FA5}">
                      <a16:colId xmlns:a16="http://schemas.microsoft.com/office/drawing/2014/main" val="20001"/>
                    </a:ext>
                  </a:extLst>
                </a:gridCol>
              </a:tblGrid>
              <a:tr h="490511">
                <a:tc gridSpan="2">
                  <a:txBody>
                    <a:bodyPr/>
                    <a:lstStyle/>
                    <a:p>
                      <a:pPr algn="ctr"/>
                      <a:r>
                        <a:rPr kumimoji="1" lang="ja-JP" altLang="en-US" sz="2000" dirty="0"/>
                        <a:t>そごう・西武（ごっつお便）との個別商談会</a:t>
                      </a:r>
                      <a:r>
                        <a:rPr kumimoji="1" lang="ja-JP" altLang="en-US" sz="2200" dirty="0"/>
                        <a:t>　</a:t>
                      </a:r>
                      <a:r>
                        <a:rPr kumimoji="1" lang="ja-JP" altLang="en-US" sz="2000" dirty="0"/>
                        <a:t>開催概要</a:t>
                      </a:r>
                      <a:endParaRPr kumimoji="1" lang="ja-JP" altLang="en-US" sz="2000" dirty="0">
                        <a:latin typeface="メイリオ" panose="020B0604030504040204" pitchFamily="50" charset="-128"/>
                        <a:ea typeface="メイリオ" panose="020B0604030504040204" pitchFamily="50" charset="-128"/>
                      </a:endParaRPr>
                    </a:p>
                  </a:txBody>
                  <a:tcPr marL="98691" marR="98691" marT="49340" marB="49340">
                    <a:solidFill>
                      <a:srgbClr val="0070C0"/>
                    </a:solidFill>
                  </a:tcPr>
                </a:tc>
                <a:tc hMerge="1">
                  <a:txBody>
                    <a:bodyPr/>
                    <a:lstStyle/>
                    <a:p>
                      <a:endParaRPr kumimoji="1" lang="ja-JP" altLang="en-US" dirty="0"/>
                    </a:p>
                  </a:txBody>
                  <a:tcPr/>
                </a:tc>
                <a:extLst>
                  <a:ext uri="{0D108BD9-81ED-4DB2-BD59-A6C34878D82A}">
                    <a16:rowId xmlns:a16="http://schemas.microsoft.com/office/drawing/2014/main" val="10000"/>
                  </a:ext>
                </a:extLst>
              </a:tr>
              <a:tr h="473285">
                <a:tc>
                  <a:txBody>
                    <a:bodyPr/>
                    <a:lstStyle/>
                    <a:p>
                      <a:pPr algn="ctr"/>
                      <a:r>
                        <a:rPr kumimoji="1" lang="ja-JP" altLang="en-US" sz="1200" dirty="0">
                          <a:latin typeface="+mn-ea"/>
                          <a:ea typeface="+mn-ea"/>
                        </a:rPr>
                        <a:t>開催日程</a:t>
                      </a:r>
                      <a:endParaRPr kumimoji="1" lang="ja-JP" altLang="en-US" sz="1200" b="0" dirty="0">
                        <a:latin typeface="+mn-ea"/>
                        <a:ea typeface="+mn-ea"/>
                      </a:endParaRPr>
                    </a:p>
                  </a:txBody>
                  <a:tcPr marL="98691" marR="98691" marT="49340" marB="49340" anchor="ctr"/>
                </a:tc>
                <a:tc>
                  <a:txBody>
                    <a:bodyPr/>
                    <a:lstStyle/>
                    <a:p>
                      <a:r>
                        <a:rPr kumimoji="1" lang="ja-JP" altLang="en-US" sz="1200" b="1" dirty="0">
                          <a:latin typeface="+mn-ea"/>
                          <a:ea typeface="+mn-ea"/>
                        </a:rPr>
                        <a:t>２０２４</a:t>
                      </a:r>
                      <a:r>
                        <a:rPr kumimoji="1" lang="zh-TW" altLang="en-US" sz="1200" b="1" dirty="0">
                          <a:latin typeface="+mn-ea"/>
                          <a:ea typeface="+mn-ea"/>
                        </a:rPr>
                        <a:t>年</a:t>
                      </a:r>
                      <a:r>
                        <a:rPr kumimoji="1" lang="ja-JP" altLang="en-US" sz="1200" b="1" dirty="0">
                          <a:latin typeface="+mn-ea"/>
                          <a:ea typeface="+mn-ea"/>
                        </a:rPr>
                        <a:t>３</a:t>
                      </a:r>
                      <a:r>
                        <a:rPr kumimoji="1" lang="zh-TW" altLang="en-US" sz="1200" b="1" dirty="0">
                          <a:latin typeface="+mn-ea"/>
                          <a:ea typeface="+mn-ea"/>
                        </a:rPr>
                        <a:t>月</a:t>
                      </a:r>
                      <a:r>
                        <a:rPr kumimoji="1" lang="ja-JP" altLang="en-US" sz="1200" b="1" dirty="0">
                          <a:latin typeface="+mn-ea"/>
                          <a:ea typeface="+mn-ea"/>
                        </a:rPr>
                        <a:t>１５</a:t>
                      </a:r>
                      <a:r>
                        <a:rPr kumimoji="1" lang="zh-TW" altLang="en-US" sz="1200" b="1" dirty="0">
                          <a:latin typeface="+mn-ea"/>
                          <a:ea typeface="+mn-ea"/>
                        </a:rPr>
                        <a:t>日</a:t>
                      </a:r>
                      <a:r>
                        <a:rPr kumimoji="1" lang="ja-JP" altLang="en-US" sz="1200" b="1" dirty="0">
                          <a:latin typeface="+mn-ea"/>
                          <a:ea typeface="+mn-ea"/>
                        </a:rPr>
                        <a:t>（金）１０</a:t>
                      </a:r>
                      <a:r>
                        <a:rPr kumimoji="1" lang="zh-TW" altLang="en-US" sz="1200" b="1" dirty="0">
                          <a:latin typeface="+mn-ea"/>
                          <a:ea typeface="+mn-ea"/>
                        </a:rPr>
                        <a:t>時</a:t>
                      </a:r>
                      <a:r>
                        <a:rPr kumimoji="1" lang="ja-JP" altLang="en-US" sz="1200" b="1" dirty="0">
                          <a:latin typeface="+mn-ea"/>
                          <a:ea typeface="+mn-ea"/>
                        </a:rPr>
                        <a:t>００分</a:t>
                      </a:r>
                      <a:r>
                        <a:rPr kumimoji="1" lang="zh-TW" altLang="en-US" sz="1200" b="1" dirty="0">
                          <a:latin typeface="+mn-ea"/>
                          <a:ea typeface="+mn-ea"/>
                        </a:rPr>
                        <a:t>～</a:t>
                      </a:r>
                      <a:r>
                        <a:rPr kumimoji="1" lang="ja-JP" altLang="en-US" sz="1200" b="1" dirty="0">
                          <a:latin typeface="+mn-ea"/>
                          <a:ea typeface="+mn-ea"/>
                        </a:rPr>
                        <a:t>１７</a:t>
                      </a:r>
                      <a:r>
                        <a:rPr kumimoji="1" lang="zh-TW" altLang="en-US" sz="1200" b="1" dirty="0">
                          <a:latin typeface="+mn-ea"/>
                          <a:ea typeface="+mn-ea"/>
                        </a:rPr>
                        <a:t>時</a:t>
                      </a:r>
                      <a:r>
                        <a:rPr kumimoji="1" lang="ja-JP" altLang="en-US" sz="1200" b="1" dirty="0">
                          <a:latin typeface="+mn-ea"/>
                          <a:ea typeface="+mn-ea"/>
                        </a:rPr>
                        <a:t>００分</a:t>
                      </a:r>
                      <a:endParaRPr kumimoji="1" lang="en-US" altLang="zh-TW" sz="1200" b="1" dirty="0">
                        <a:latin typeface="+mn-ea"/>
                        <a:ea typeface="+mn-ea"/>
                      </a:endParaRPr>
                    </a:p>
                    <a:p>
                      <a:r>
                        <a:rPr kumimoji="1" lang="en-US" altLang="ja-JP" sz="1100" dirty="0">
                          <a:latin typeface="+mn-ea"/>
                          <a:ea typeface="+mn-ea"/>
                        </a:rPr>
                        <a:t>※</a:t>
                      </a:r>
                      <a:r>
                        <a:rPr kumimoji="1" lang="ja-JP" altLang="en-US" sz="1100" dirty="0">
                          <a:latin typeface="+mn-ea"/>
                          <a:ea typeface="+mn-ea"/>
                        </a:rPr>
                        <a:t>集合時間は各社により異なります。詳細のご案内は商談会２週間前迄にメールでご連絡します。</a:t>
                      </a:r>
                      <a:endParaRPr kumimoji="1" lang="en-US" altLang="ja-JP" sz="1100" b="0" dirty="0">
                        <a:latin typeface="+mn-ea"/>
                        <a:ea typeface="+mn-ea"/>
                      </a:endParaRPr>
                    </a:p>
                  </a:txBody>
                  <a:tcPr marL="98691" marR="98691" marT="49340" marB="49340" anchor="ctr"/>
                </a:tc>
                <a:extLst>
                  <a:ext uri="{0D108BD9-81ED-4DB2-BD59-A6C34878D82A}">
                    <a16:rowId xmlns:a16="http://schemas.microsoft.com/office/drawing/2014/main" val="10001"/>
                  </a:ext>
                </a:extLst>
              </a:tr>
              <a:tr h="331204">
                <a:tc>
                  <a:txBody>
                    <a:bodyPr/>
                    <a:lstStyle/>
                    <a:p>
                      <a:pPr algn="ctr"/>
                      <a:r>
                        <a:rPr kumimoji="1" lang="ja-JP" altLang="en-US" sz="1200" dirty="0">
                          <a:latin typeface="+mn-ea"/>
                          <a:ea typeface="+mn-ea"/>
                        </a:rPr>
                        <a:t>会　　場</a:t>
                      </a:r>
                      <a:endParaRPr kumimoji="1" lang="ja-JP" altLang="en-US" sz="1200" b="0" dirty="0">
                        <a:latin typeface="+mn-ea"/>
                        <a:ea typeface="+mn-ea"/>
                      </a:endParaRPr>
                    </a:p>
                  </a:txBody>
                  <a:tcPr marL="98691" marR="98691" marT="49340" marB="49340" anchor="ctr"/>
                </a:tc>
                <a:tc>
                  <a:txBody>
                    <a:bodyPr/>
                    <a:lstStyle/>
                    <a:p>
                      <a:r>
                        <a:rPr kumimoji="1" lang="ja-JP" altLang="en-US" sz="1200" b="1" dirty="0">
                          <a:latin typeface="+mn-ea"/>
                          <a:ea typeface="+mn-ea"/>
                        </a:rPr>
                        <a:t>東京商工会議所会議室</a:t>
                      </a:r>
                      <a:r>
                        <a:rPr kumimoji="1" lang="ja-JP" altLang="en-US" sz="1200" dirty="0">
                          <a:latin typeface="+mn-ea"/>
                          <a:ea typeface="+mn-ea"/>
                        </a:rPr>
                        <a:t>（千代田区丸の内３－２－２　丸の内二重橋ビル５階）</a:t>
                      </a:r>
                      <a:endParaRPr kumimoji="1" lang="ja-JP" altLang="en-US" sz="1200" b="0" dirty="0">
                        <a:latin typeface="+mn-ea"/>
                        <a:ea typeface="+mn-ea"/>
                      </a:endParaRPr>
                    </a:p>
                  </a:txBody>
                  <a:tcPr marL="98691" marR="98691" marT="49340" marB="49340" anchor="ctr"/>
                </a:tc>
                <a:extLst>
                  <a:ext uri="{0D108BD9-81ED-4DB2-BD59-A6C34878D82A}">
                    <a16:rowId xmlns:a16="http://schemas.microsoft.com/office/drawing/2014/main" val="10002"/>
                  </a:ext>
                </a:extLst>
              </a:tr>
              <a:tr h="292412">
                <a:tc>
                  <a:txBody>
                    <a:bodyPr/>
                    <a:lstStyle/>
                    <a:p>
                      <a:pPr algn="ctr"/>
                      <a:r>
                        <a:rPr kumimoji="1" lang="ja-JP" altLang="en-US" sz="1200" dirty="0">
                          <a:latin typeface="+mn-ea"/>
                          <a:ea typeface="+mn-ea"/>
                        </a:rPr>
                        <a:t>商談時間</a:t>
                      </a:r>
                      <a:endParaRPr kumimoji="1" lang="ja-JP" altLang="en-US" sz="1200" b="0" dirty="0">
                        <a:latin typeface="+mn-ea"/>
                        <a:ea typeface="+mn-ea"/>
                      </a:endParaRPr>
                    </a:p>
                  </a:txBody>
                  <a:tcPr marL="98691" marR="98691" marT="49340" marB="49340" anchor="ctr"/>
                </a:tc>
                <a:tc>
                  <a:txBody>
                    <a:bodyPr/>
                    <a:lstStyle/>
                    <a:p>
                      <a:r>
                        <a:rPr kumimoji="1" lang="ja-JP" altLang="en-US" sz="1200" b="1" dirty="0">
                          <a:latin typeface="+mn-ea"/>
                          <a:ea typeface="+mn-ea"/>
                        </a:rPr>
                        <a:t>２５分</a:t>
                      </a:r>
                      <a:r>
                        <a:rPr kumimoji="1" lang="ja-JP" altLang="en-US" sz="1200" dirty="0">
                          <a:latin typeface="+mn-ea"/>
                          <a:ea typeface="+mn-ea"/>
                        </a:rPr>
                        <a:t>　</a:t>
                      </a:r>
                      <a:endParaRPr kumimoji="1" lang="ja-JP" altLang="en-US" sz="1200" b="0" dirty="0">
                        <a:latin typeface="+mn-ea"/>
                        <a:ea typeface="+mn-ea"/>
                      </a:endParaRPr>
                    </a:p>
                  </a:txBody>
                  <a:tcPr marL="98691" marR="98691" marT="49340" marB="49340" anchor="ctr"/>
                </a:tc>
                <a:extLst>
                  <a:ext uri="{0D108BD9-81ED-4DB2-BD59-A6C34878D82A}">
                    <a16:rowId xmlns:a16="http://schemas.microsoft.com/office/drawing/2014/main" val="1777886393"/>
                  </a:ext>
                </a:extLst>
              </a:tr>
              <a:tr h="835031">
                <a:tc>
                  <a:txBody>
                    <a:bodyPr/>
                    <a:lstStyle/>
                    <a:p>
                      <a:pPr algn="ctr"/>
                      <a:r>
                        <a:rPr kumimoji="1" lang="ja-JP" altLang="en-US" sz="1050" b="0" dirty="0">
                          <a:latin typeface="+mn-ea"/>
                          <a:ea typeface="+mn-ea"/>
                        </a:rPr>
                        <a:t>参 加 費</a:t>
                      </a:r>
                    </a:p>
                  </a:txBody>
                  <a:tcPr marL="98691" marR="98691" marT="49340" marB="4934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latin typeface="+mn-ea"/>
                          <a:ea typeface="+mn-ea"/>
                        </a:rPr>
                        <a:t>５，５００円（商工会議所会員限定）</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dirty="0">
                          <a:latin typeface="+mn-ea"/>
                          <a:ea typeface="+mn-ea"/>
                        </a:rPr>
                        <a:t>※</a:t>
                      </a:r>
                      <a:r>
                        <a:rPr kumimoji="1" lang="ja-JP" altLang="en-US" sz="1050" b="0" dirty="0">
                          <a:latin typeface="+mn-ea"/>
                          <a:ea typeface="+mn-ea"/>
                        </a:rPr>
                        <a:t>申込後、バイヤーとの商談が組まれた時点で 、参加費が発生します。</a:t>
                      </a:r>
                    </a:p>
                    <a:p>
                      <a:r>
                        <a:rPr kumimoji="1" lang="en-US" altLang="ja-JP" sz="1050" b="0" dirty="0">
                          <a:latin typeface="+mn-ea"/>
                          <a:ea typeface="+mn-ea"/>
                        </a:rPr>
                        <a:t>※</a:t>
                      </a:r>
                      <a:r>
                        <a:rPr kumimoji="1" lang="ja-JP" altLang="en-US" sz="1050" b="0" dirty="0">
                          <a:latin typeface="+mn-ea"/>
                          <a:ea typeface="+mn-ea"/>
                        </a:rPr>
                        <a:t>ご商談いただける場合には２月中旬頃に時間を記載したメール、及び請求情報を東京商工会議所よりお送りいたします。（支払先：東京商工会議所、支払方法：振込）</a:t>
                      </a:r>
                    </a:p>
                  </a:txBody>
                  <a:tcPr marL="98691" marR="98691" marT="49340" marB="49340" anchor="ctr"/>
                </a:tc>
                <a:extLst>
                  <a:ext uri="{0D108BD9-81ED-4DB2-BD59-A6C34878D82A}">
                    <a16:rowId xmlns:a16="http://schemas.microsoft.com/office/drawing/2014/main" val="10003"/>
                  </a:ext>
                </a:extLst>
              </a:tr>
              <a:tr h="292412">
                <a:tc>
                  <a:txBody>
                    <a:bodyPr/>
                    <a:lstStyle/>
                    <a:p>
                      <a:pPr algn="ctr"/>
                      <a:r>
                        <a:rPr kumimoji="1" lang="ja-JP" altLang="en-US" sz="1200" dirty="0">
                          <a:latin typeface="+mn-ea"/>
                          <a:ea typeface="+mn-ea"/>
                        </a:rPr>
                        <a:t>定　　員</a:t>
                      </a:r>
                      <a:endParaRPr kumimoji="1" lang="ja-JP" altLang="en-US" sz="1200" b="0" dirty="0">
                        <a:latin typeface="+mn-ea"/>
                        <a:ea typeface="+mn-ea"/>
                      </a:endParaRPr>
                    </a:p>
                  </a:txBody>
                  <a:tcPr marL="98691" marR="98691" marT="49340" marB="49340" anchor="ctr"/>
                </a:tc>
                <a:tc>
                  <a:txBody>
                    <a:bodyPr/>
                    <a:lstStyle/>
                    <a:p>
                      <a:r>
                        <a:rPr kumimoji="1" lang="ja-JP" altLang="en-US" sz="1200" b="1" dirty="0">
                          <a:latin typeface="+mn-ea"/>
                          <a:ea typeface="+mn-ea"/>
                        </a:rPr>
                        <a:t>２０社ほど　　</a:t>
                      </a:r>
                      <a:r>
                        <a:rPr kumimoji="1" lang="en-US" altLang="ja-JP" sz="1100" b="1" u="none" dirty="0">
                          <a:solidFill>
                            <a:srgbClr val="FF0000"/>
                          </a:solidFill>
                          <a:latin typeface="+mn-ea"/>
                          <a:ea typeface="+mn-ea"/>
                        </a:rPr>
                        <a:t>※</a:t>
                      </a:r>
                      <a:r>
                        <a:rPr kumimoji="1" lang="ja-JP" altLang="en-US" sz="1100" b="1" u="none" dirty="0">
                          <a:solidFill>
                            <a:srgbClr val="FF0000"/>
                          </a:solidFill>
                          <a:latin typeface="+mn-ea"/>
                          <a:ea typeface="+mn-ea"/>
                        </a:rPr>
                        <a:t>バイヤーによる事前選考がございます。</a:t>
                      </a:r>
                    </a:p>
                  </a:txBody>
                  <a:tcPr marL="98691" marR="98691" marT="49340" marB="49340" anchor="ctr"/>
                </a:tc>
                <a:extLst>
                  <a:ext uri="{0D108BD9-81ED-4DB2-BD59-A6C34878D82A}">
                    <a16:rowId xmlns:a16="http://schemas.microsoft.com/office/drawing/2014/main" val="1127741004"/>
                  </a:ext>
                </a:extLst>
              </a:tr>
              <a:tr h="473285">
                <a:tc>
                  <a:txBody>
                    <a:bodyPr/>
                    <a:lstStyle/>
                    <a:p>
                      <a:pPr algn="ctr"/>
                      <a:r>
                        <a:rPr kumimoji="1" lang="ja-JP" altLang="en-US" sz="1200" dirty="0">
                          <a:latin typeface="+mn-ea"/>
                          <a:ea typeface="+mn-ea"/>
                        </a:rPr>
                        <a:t>募集対象</a:t>
                      </a:r>
                      <a:endParaRPr kumimoji="1" lang="ja-JP" altLang="en-US" sz="1200" b="0" dirty="0">
                        <a:latin typeface="+mn-ea"/>
                        <a:ea typeface="+mn-ea"/>
                      </a:endParaRPr>
                    </a:p>
                  </a:txBody>
                  <a:tcPr marL="98691" marR="98691" marT="49340" marB="49340" anchor="ctr"/>
                </a:tc>
                <a:tc>
                  <a:txBody>
                    <a:bodyPr/>
                    <a:lstStyle/>
                    <a:p>
                      <a:r>
                        <a:rPr kumimoji="1" lang="ja-JP" altLang="en-US" sz="1200" dirty="0">
                          <a:latin typeface="+mn-ea"/>
                          <a:ea typeface="+mn-ea"/>
                        </a:rPr>
                        <a:t>表面の募集カテゴリーに該当する商品を持つ事業者</a:t>
                      </a:r>
                      <a:endParaRPr kumimoji="1" lang="en-US" altLang="ja-JP" sz="1200" dirty="0">
                        <a:latin typeface="+mn-ea"/>
                        <a:ea typeface="+mn-ea"/>
                      </a:endParaRPr>
                    </a:p>
                    <a:p>
                      <a:r>
                        <a:rPr kumimoji="1" lang="en-US" altLang="ja-JP" sz="1100" dirty="0">
                          <a:latin typeface="+mn-ea"/>
                          <a:ea typeface="+mn-ea"/>
                        </a:rPr>
                        <a:t>※</a:t>
                      </a:r>
                      <a:r>
                        <a:rPr kumimoji="1" lang="ja-JP" altLang="en-US" sz="1100" dirty="0">
                          <a:latin typeface="+mn-ea"/>
                          <a:ea typeface="+mn-ea"/>
                        </a:rPr>
                        <a:t>ご応募は大変恐縮ですが、１社につき１商品に限らせていただきます。</a:t>
                      </a:r>
                      <a:r>
                        <a:rPr kumimoji="1" lang="ja-JP" altLang="en-US" sz="1200" dirty="0">
                          <a:latin typeface="+mn-ea"/>
                          <a:ea typeface="+mn-ea"/>
                        </a:rPr>
                        <a:t>　</a:t>
                      </a:r>
                      <a:endParaRPr kumimoji="1" lang="en-US" altLang="ja-JP" sz="1200" b="0" dirty="0">
                        <a:latin typeface="+mn-ea"/>
                        <a:ea typeface="+mn-ea"/>
                      </a:endParaRPr>
                    </a:p>
                  </a:txBody>
                  <a:tcPr marL="98691" marR="98691" marT="49340" marB="49340" anchor="ctr"/>
                </a:tc>
                <a:extLst>
                  <a:ext uri="{0D108BD9-81ED-4DB2-BD59-A6C34878D82A}">
                    <a16:rowId xmlns:a16="http://schemas.microsoft.com/office/drawing/2014/main" val="10004"/>
                  </a:ext>
                </a:extLst>
              </a:tr>
              <a:tr h="292412">
                <a:tc>
                  <a:txBody>
                    <a:bodyPr/>
                    <a:lstStyle/>
                    <a:p>
                      <a:pPr algn="ctr"/>
                      <a:r>
                        <a:rPr kumimoji="1" lang="ja-JP" altLang="en-US" sz="1200" b="1" dirty="0">
                          <a:solidFill>
                            <a:srgbClr val="FF0000"/>
                          </a:solidFill>
                          <a:latin typeface="+mn-ea"/>
                          <a:ea typeface="+mn-ea"/>
                        </a:rPr>
                        <a:t>募集締切</a:t>
                      </a:r>
                    </a:p>
                  </a:txBody>
                  <a:tcPr marL="98691" marR="98691" marT="49340" marB="49340" anchor="ctr"/>
                </a:tc>
                <a:tc>
                  <a:txBody>
                    <a:bodyPr/>
                    <a:lstStyle/>
                    <a:p>
                      <a:r>
                        <a:rPr kumimoji="1" lang="ja-JP" altLang="en-US" sz="1200" b="1" dirty="0">
                          <a:solidFill>
                            <a:srgbClr val="FF0000"/>
                          </a:solidFill>
                          <a:latin typeface="+mn-ea"/>
                          <a:ea typeface="+mn-ea"/>
                        </a:rPr>
                        <a:t>２０２４年２月９日（金）</a:t>
                      </a:r>
                      <a:r>
                        <a:rPr kumimoji="1" lang="ja-JP" altLang="en-US" sz="1200" b="0" dirty="0">
                          <a:solidFill>
                            <a:srgbClr val="FF0000"/>
                          </a:solidFill>
                          <a:latin typeface="HGｺﾞｼｯｸE" panose="020B0909000000000000" pitchFamily="49" charset="-128"/>
                          <a:ea typeface="HGｺﾞｼｯｸE" panose="020B0909000000000000" pitchFamily="49" charset="-128"/>
                        </a:rPr>
                        <a:t>　</a:t>
                      </a:r>
                      <a:endParaRPr kumimoji="1" lang="en-US" altLang="ja-JP" sz="1200" b="0" dirty="0">
                        <a:solidFill>
                          <a:srgbClr val="FF0000"/>
                        </a:solidFill>
                        <a:latin typeface="HGｺﾞｼｯｸE" panose="020B0909000000000000" pitchFamily="49" charset="-128"/>
                        <a:ea typeface="HGｺﾞｼｯｸE" panose="020B0909000000000000" pitchFamily="49" charset="-128"/>
                      </a:endParaRPr>
                    </a:p>
                    <a:p>
                      <a:r>
                        <a:rPr kumimoji="1" lang="en-US" altLang="ja-JP" sz="1050" b="0" dirty="0">
                          <a:solidFill>
                            <a:srgbClr val="FF0000"/>
                          </a:solidFill>
                          <a:latin typeface="+mn-ea"/>
                          <a:ea typeface="+mn-ea"/>
                        </a:rPr>
                        <a:t>※</a:t>
                      </a:r>
                      <a:r>
                        <a:rPr kumimoji="1" lang="ja-JP" altLang="en-US" sz="1050" b="0">
                          <a:solidFill>
                            <a:srgbClr val="FF0000"/>
                          </a:solidFill>
                          <a:latin typeface="+mn-ea"/>
                          <a:ea typeface="+mn-ea"/>
                        </a:rPr>
                        <a:t>下記申込書</a:t>
                      </a:r>
                      <a:r>
                        <a:rPr kumimoji="1" lang="ja-JP" altLang="en-US" sz="1050" b="0" dirty="0">
                          <a:solidFill>
                            <a:srgbClr val="FF0000"/>
                          </a:solidFill>
                          <a:latin typeface="+mn-ea"/>
                          <a:ea typeface="+mn-ea"/>
                        </a:rPr>
                        <a:t>・エントリーシートを添えて、当所へメール（</a:t>
                      </a:r>
                      <a:r>
                        <a:rPr kumimoji="1" lang="en-US" altLang="ja-JP" sz="1050" b="0" dirty="0">
                          <a:solidFill>
                            <a:srgbClr val="FF0000"/>
                          </a:solidFill>
                          <a:latin typeface="+mn-ea"/>
                          <a:ea typeface="+mn-ea"/>
                          <a:hlinkClick r:id="rId2"/>
                        </a:rPr>
                        <a:t>tenjikai@karatsu.or.jp</a:t>
                      </a:r>
                      <a:r>
                        <a:rPr kumimoji="1" lang="ja-JP" altLang="en-US" sz="1050" b="0" dirty="0">
                          <a:solidFill>
                            <a:srgbClr val="FF0000"/>
                          </a:solidFill>
                          <a:latin typeface="+mn-ea"/>
                          <a:ea typeface="+mn-ea"/>
                        </a:rPr>
                        <a:t>）にてお申し込みください。</a:t>
                      </a:r>
                      <a:endParaRPr kumimoji="1" lang="en-US" altLang="ja-JP" sz="1050" b="0" dirty="0">
                        <a:solidFill>
                          <a:srgbClr val="FF0000"/>
                        </a:solidFill>
                        <a:latin typeface="+mn-ea"/>
                        <a:ea typeface="+mn-ea"/>
                      </a:endParaRPr>
                    </a:p>
                  </a:txBody>
                  <a:tcPr marL="98691" marR="98691" marT="49340" marB="49340" anchor="ctr"/>
                </a:tc>
                <a:extLst>
                  <a:ext uri="{0D108BD9-81ED-4DB2-BD59-A6C34878D82A}">
                    <a16:rowId xmlns:a16="http://schemas.microsoft.com/office/drawing/2014/main" val="10005"/>
                  </a:ext>
                </a:extLst>
              </a:tr>
            </a:tbl>
          </a:graphicData>
        </a:graphic>
      </p:graphicFrame>
      <p:sp>
        <p:nvSpPr>
          <p:cNvPr id="9" name="正方形/長方形 8"/>
          <p:cNvSpPr/>
          <p:nvPr/>
        </p:nvSpPr>
        <p:spPr>
          <a:xfrm>
            <a:off x="1499729" y="4306389"/>
            <a:ext cx="5950304" cy="811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800" dirty="0">
              <a:solidFill>
                <a:schemeClr val="tx1"/>
              </a:solidFill>
              <a:latin typeface="メイリオ" panose="020B0604030504040204" pitchFamily="50" charset="-128"/>
              <a:ea typeface="メイリオ" panose="020B0604030504040204" pitchFamily="50" charset="-128"/>
            </a:endParaRPr>
          </a:p>
        </p:txBody>
      </p:sp>
      <p:grpSp>
        <p:nvGrpSpPr>
          <p:cNvPr id="10" name="グループ化 9"/>
          <p:cNvGrpSpPr/>
          <p:nvPr/>
        </p:nvGrpSpPr>
        <p:grpSpPr>
          <a:xfrm>
            <a:off x="-20784" y="4359273"/>
            <a:ext cx="7456417" cy="811170"/>
            <a:chOff x="70326" y="4026513"/>
            <a:chExt cx="7114425" cy="811170"/>
          </a:xfrm>
        </p:grpSpPr>
        <p:sp>
          <p:nvSpPr>
            <p:cNvPr id="11" name="正方形/長方形 10"/>
            <p:cNvSpPr/>
            <p:nvPr/>
          </p:nvSpPr>
          <p:spPr>
            <a:xfrm>
              <a:off x="70326" y="4247341"/>
              <a:ext cx="1282075" cy="415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tx1"/>
                  </a:solidFill>
                  <a:latin typeface="メイリオ" panose="020B0604030504040204" pitchFamily="50" charset="-128"/>
                  <a:ea typeface="メイリオ" panose="020B0604030504040204" pitchFamily="50" charset="-128"/>
                </a:rPr>
                <a:t>【</a:t>
              </a:r>
              <a:r>
                <a:rPr kumimoji="1" lang="ja-JP" altLang="en-US" sz="1600" b="1" dirty="0">
                  <a:solidFill>
                    <a:schemeClr val="tx1"/>
                  </a:solidFill>
                  <a:latin typeface="メイリオ" panose="020B0604030504040204" pitchFamily="50" charset="-128"/>
                  <a:ea typeface="メイリオ" panose="020B0604030504040204" pitchFamily="50" charset="-128"/>
                </a:rPr>
                <a:t>申込書</a:t>
              </a:r>
              <a:r>
                <a:rPr kumimoji="1" lang="en-US" altLang="ja-JP" sz="1600" b="1" dirty="0">
                  <a:solidFill>
                    <a:schemeClr val="tx1"/>
                  </a:solidFill>
                  <a:latin typeface="メイリオ" panose="020B0604030504040204" pitchFamily="50" charset="-128"/>
                  <a:ea typeface="メイリオ" panose="020B0604030504040204" pitchFamily="50" charset="-128"/>
                </a:rPr>
                <a:t>】</a:t>
              </a:r>
              <a:endParaRPr kumimoji="1" lang="ja-JP" altLang="en-US" sz="1600" b="1" dirty="0">
                <a:solidFill>
                  <a:schemeClr val="tx1"/>
                </a:solidFill>
                <a:latin typeface="メイリオ" panose="020B0604030504040204" pitchFamily="50" charset="-128"/>
                <a:ea typeface="メイリオ" panose="020B0604030504040204" pitchFamily="50" charset="-128"/>
              </a:endParaRPr>
            </a:p>
          </p:txBody>
        </p:sp>
        <p:sp>
          <p:nvSpPr>
            <p:cNvPr id="12" name="正方形/長方形 11"/>
            <p:cNvSpPr/>
            <p:nvPr/>
          </p:nvSpPr>
          <p:spPr>
            <a:xfrm>
              <a:off x="1234447" y="4026513"/>
              <a:ext cx="5950304" cy="811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latin typeface="メイリオ" panose="020B0604030504040204" pitchFamily="50" charset="-128"/>
                </a:rPr>
                <a:t>お申し込みの際にご提供いただいたお客様の情報は、当会議所のほか、東京商工会議所、㈱そごう・西武、</a:t>
              </a:r>
              <a:r>
                <a:rPr kumimoji="1" lang="en-US" altLang="ja-JP" sz="800" dirty="0">
                  <a:solidFill>
                    <a:schemeClr val="tx1"/>
                  </a:solidFill>
                  <a:latin typeface="メイリオ" panose="020B0604030504040204" pitchFamily="50" charset="-128"/>
                </a:rPr>
                <a:t>(</a:t>
              </a:r>
              <a:r>
                <a:rPr kumimoji="1" lang="ja-JP" altLang="en-US" sz="800" dirty="0">
                  <a:solidFill>
                    <a:schemeClr val="tx1"/>
                  </a:solidFill>
                  <a:latin typeface="メイリオ" panose="020B0604030504040204" pitchFamily="50" charset="-128"/>
                </a:rPr>
                <a:t>株</a:t>
              </a:r>
              <a:r>
                <a:rPr kumimoji="1" lang="en-US" altLang="ja-JP" sz="800" dirty="0">
                  <a:solidFill>
                    <a:schemeClr val="tx1"/>
                  </a:solidFill>
                  <a:latin typeface="メイリオ" panose="020B0604030504040204" pitchFamily="50" charset="-128"/>
                </a:rPr>
                <a:t>)</a:t>
              </a:r>
              <a:r>
                <a:rPr kumimoji="1" lang="ja-JP" altLang="en-US" sz="800" dirty="0">
                  <a:solidFill>
                    <a:schemeClr val="tx1"/>
                  </a:solidFill>
                  <a:latin typeface="メイリオ" panose="020B0604030504040204" pitchFamily="50" charset="-128"/>
                </a:rPr>
                <a:t>ごっつお便と共有のうえ当該イベントの申込受付の管理、運営上の管理に利用するほか、東京商工会議所が主催する各種事業のご案内（ＤＭ及びＦＡＸ）のために利用させていただきます。今後、ご案内が不要の場合にはお知らせください。</a:t>
              </a:r>
            </a:p>
          </p:txBody>
        </p:sp>
      </p:grpSp>
      <p:graphicFrame>
        <p:nvGraphicFramePr>
          <p:cNvPr id="13" name="表 12"/>
          <p:cNvGraphicFramePr>
            <a:graphicFrameLocks noGrp="1"/>
          </p:cNvGraphicFramePr>
          <p:nvPr>
            <p:extLst>
              <p:ext uri="{D42A27DB-BD31-4B8C-83A1-F6EECF244321}">
                <p14:modId xmlns:p14="http://schemas.microsoft.com/office/powerpoint/2010/main" val="1747803858"/>
              </p:ext>
            </p:extLst>
          </p:nvPr>
        </p:nvGraphicFramePr>
        <p:xfrm>
          <a:off x="109644" y="4957867"/>
          <a:ext cx="7354791" cy="4082696"/>
        </p:xfrm>
        <a:graphic>
          <a:graphicData uri="http://schemas.openxmlformats.org/drawingml/2006/table">
            <a:tbl>
              <a:tblPr/>
              <a:tblGrid>
                <a:gridCol w="2014615">
                  <a:extLst>
                    <a:ext uri="{9D8B030D-6E8A-4147-A177-3AD203B41FA5}">
                      <a16:colId xmlns:a16="http://schemas.microsoft.com/office/drawing/2014/main" val="3021812231"/>
                    </a:ext>
                  </a:extLst>
                </a:gridCol>
                <a:gridCol w="1667600">
                  <a:extLst>
                    <a:ext uri="{9D8B030D-6E8A-4147-A177-3AD203B41FA5}">
                      <a16:colId xmlns:a16="http://schemas.microsoft.com/office/drawing/2014/main" val="992340750"/>
                    </a:ext>
                  </a:extLst>
                </a:gridCol>
                <a:gridCol w="1291668">
                  <a:extLst>
                    <a:ext uri="{9D8B030D-6E8A-4147-A177-3AD203B41FA5}">
                      <a16:colId xmlns:a16="http://schemas.microsoft.com/office/drawing/2014/main" val="2677751635"/>
                    </a:ext>
                  </a:extLst>
                </a:gridCol>
                <a:gridCol w="2380908">
                  <a:extLst>
                    <a:ext uri="{9D8B030D-6E8A-4147-A177-3AD203B41FA5}">
                      <a16:colId xmlns:a16="http://schemas.microsoft.com/office/drawing/2014/main" val="1884845291"/>
                    </a:ext>
                  </a:extLst>
                </a:gridCol>
              </a:tblGrid>
              <a:tr h="181873">
                <a:tc gridSpan="4">
                  <a:txBody>
                    <a:bodyPr/>
                    <a:lstStyle/>
                    <a:p>
                      <a:pPr algn="l" fontAlgn="ctr"/>
                      <a:r>
                        <a:rPr lang="ja-JP" altLang="en-US" sz="1000" b="1" i="0" u="none" strike="noStrike" dirty="0">
                          <a:solidFill>
                            <a:srgbClr val="000000"/>
                          </a:solidFill>
                          <a:effectLst/>
                          <a:latin typeface="游ゴシック" panose="020B0400000000000000" pitchFamily="50" charset="-128"/>
                          <a:ea typeface="游ゴシック" panose="020B0400000000000000" pitchFamily="50" charset="-128"/>
                        </a:rPr>
                        <a:t>事業所名（支店・屋号）</a:t>
                      </a:r>
                    </a:p>
                  </a:txBody>
                  <a:tcPr marL="8536" marR="8536" marT="85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68135715"/>
                  </a:ext>
                </a:extLst>
              </a:tr>
              <a:tr h="181873">
                <a:tc gridSpan="4">
                  <a:txBody>
                    <a:bodyPr/>
                    <a:lstStyle/>
                    <a:p>
                      <a:pPr algn="l"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フリガナ</a:t>
                      </a: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p>
                  </a:txBody>
                  <a:tcPr marL="8536" marR="8536" marT="85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800973959"/>
                  </a:ext>
                </a:extLst>
              </a:tr>
              <a:tr h="242012">
                <a:tc gridSpan="4">
                  <a:txBody>
                    <a:bodyPr/>
                    <a:lstStyle/>
                    <a:p>
                      <a:pPr algn="r" fontAlgn="b"/>
                      <a:r>
                        <a:rPr lang="en-US" altLang="zh-CN" sz="1000" b="0" i="0" u="none" strike="noStrike" dirty="0">
                          <a:solidFill>
                            <a:srgbClr val="000000"/>
                          </a:solidFill>
                          <a:effectLst/>
                          <a:latin typeface="游ゴシック" panose="020B0400000000000000" pitchFamily="50" charset="-128"/>
                          <a:ea typeface="游ゴシック" panose="020B0400000000000000" pitchFamily="50" charset="-128"/>
                        </a:rPr>
                        <a:t>(</a:t>
                      </a:r>
                      <a:r>
                        <a:rPr lang="zh-CN" altLang="en-US" sz="1000" b="0" i="0" u="none" strike="noStrike" dirty="0">
                          <a:solidFill>
                            <a:srgbClr val="000000"/>
                          </a:solidFill>
                          <a:effectLst/>
                          <a:latin typeface="游ゴシック" panose="020B0400000000000000" pitchFamily="50" charset="-128"/>
                          <a:ea typeface="游ゴシック" panose="020B0400000000000000" pitchFamily="50" charset="-128"/>
                        </a:rPr>
                        <a:t>会員番号：　　　　　　　）</a:t>
                      </a:r>
                    </a:p>
                  </a:txBody>
                  <a:tcPr marL="8536" marR="8536" marT="853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113128699"/>
                  </a:ext>
                </a:extLst>
              </a:tr>
              <a:tr h="181873">
                <a:tc gridSpan="3">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業種・事業内容</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資本金</a:t>
                      </a:r>
                    </a:p>
                  </a:txBody>
                  <a:tcPr marL="8536" marR="8536" marT="85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76141808"/>
                  </a:ext>
                </a:extLst>
              </a:tr>
              <a:tr h="242012">
                <a:tc gridSpan="3">
                  <a:txBody>
                    <a:bodyPr/>
                    <a:lstStyle/>
                    <a:p>
                      <a:pPr algn="ctr"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r" fontAlgn="b"/>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万円</a:t>
                      </a:r>
                    </a:p>
                  </a:txBody>
                  <a:tcPr marL="8536" marR="8536" marT="853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2117256"/>
                  </a:ext>
                </a:extLst>
              </a:tr>
              <a:tr h="181873">
                <a:tc gridSpan="4">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申込担当者</a:t>
                      </a:r>
                    </a:p>
                  </a:txBody>
                  <a:tcPr marL="8536" marR="8536" marT="85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020930838"/>
                  </a:ext>
                </a:extLst>
              </a:tr>
              <a:tr h="181873">
                <a:tc>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部署・役職</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gridSpan="2">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氏名</a:t>
                      </a:r>
                    </a:p>
                  </a:txBody>
                  <a:tcPr marL="8536" marR="8536" marT="8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hMerge="1">
                  <a:txBody>
                    <a:bodyPr/>
                    <a:lstStyle/>
                    <a:p>
                      <a:endParaRPr kumimoji="1" lang="ja-JP" altLang="en-US"/>
                    </a:p>
                  </a:txBody>
                  <a:tcPr/>
                </a:tc>
                <a:tc>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電話番号</a:t>
                      </a:r>
                    </a:p>
                  </a:txBody>
                  <a:tcPr marL="8536" marR="8536" marT="85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467883907"/>
                  </a:ext>
                </a:extLst>
              </a:tr>
              <a:tr h="242012">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536" marR="8536" marT="8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536" marR="8536" marT="85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9374556"/>
                  </a:ext>
                </a:extLst>
              </a:tr>
              <a:tr h="225523">
                <a:tc>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メールアドレス</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gridSpan="3">
                  <a:txBody>
                    <a:bodyPr/>
                    <a:lstStyle/>
                    <a:p>
                      <a:pPr algn="ctr"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536" marR="8536" marT="85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158026489"/>
                  </a:ext>
                </a:extLst>
              </a:tr>
              <a:tr h="356472">
                <a:tc>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住所</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gridSpan="3">
                  <a:txBody>
                    <a:bodyPr/>
                    <a:lstStyle/>
                    <a:p>
                      <a:pPr algn="l" fontAlgn="t"/>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　　　－　　　　）</a:t>
                      </a:r>
                    </a:p>
                  </a:txBody>
                  <a:tcPr marL="8536" marR="8536" marT="853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10231069"/>
                  </a:ext>
                </a:extLst>
              </a:tr>
              <a:tr h="181873">
                <a:tc>
                  <a:txBody>
                    <a:bodyPr/>
                    <a:lstStyle/>
                    <a:p>
                      <a:pPr algn="l" fontAlgn="ctr"/>
                      <a:r>
                        <a:rPr lang="zh-CN" altLang="en-US" sz="1000" b="1" i="0" u="none" strike="noStrike">
                          <a:solidFill>
                            <a:srgbClr val="000000"/>
                          </a:solidFill>
                          <a:effectLst/>
                          <a:latin typeface="游ゴシック" panose="020B0400000000000000" pitchFamily="50" charset="-128"/>
                          <a:ea typeface="游ゴシック" panose="020B0400000000000000" pitchFamily="50" charset="-128"/>
                        </a:rPr>
                        <a:t>商談会参加者</a:t>
                      </a:r>
                    </a:p>
                  </a:txBody>
                  <a:tcPr marL="8536" marR="8536" marT="8536"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536" marR="8536" marT="853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536" marR="8536" marT="853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536" marR="8536" marT="853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923786104"/>
                  </a:ext>
                </a:extLst>
              </a:tr>
              <a:tr h="181873">
                <a:tc gridSpan="3">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氏名</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2EFDA"/>
                    </a:solidFill>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部署・役職</a:t>
                      </a:r>
                    </a:p>
                  </a:txBody>
                  <a:tcPr marL="8536" marR="8536" marT="85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4039295279"/>
                  </a:ext>
                </a:extLst>
              </a:tr>
              <a:tr h="181873">
                <a:tc gridSpan="3">
                  <a:txBody>
                    <a:bodyPr/>
                    <a:lstStyle/>
                    <a:p>
                      <a:pPr algn="l"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フリガナ）</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536" marR="8536" marT="85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8823067"/>
                  </a:ext>
                </a:extLst>
              </a:tr>
              <a:tr h="242012">
                <a:tc gridSpan="3">
                  <a:txBody>
                    <a:bodyPr/>
                    <a:lstStyle/>
                    <a:p>
                      <a:pPr algn="ctr"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658736830"/>
                  </a:ext>
                </a:extLst>
              </a:tr>
              <a:tr h="181873">
                <a:tc gridSpan="3">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氏名</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部署・役職</a:t>
                      </a:r>
                    </a:p>
                  </a:txBody>
                  <a:tcPr marL="8536" marR="8536" marT="85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561095585"/>
                  </a:ext>
                </a:extLst>
              </a:tr>
              <a:tr h="181873">
                <a:tc gridSpan="3">
                  <a:txBody>
                    <a:bodyPr/>
                    <a:lstStyle/>
                    <a:p>
                      <a:pPr algn="l"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フリガナ）</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8536" marR="8536" marT="85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7370333"/>
                  </a:ext>
                </a:extLst>
              </a:tr>
              <a:tr h="242012">
                <a:tc gridSpan="3">
                  <a:txBody>
                    <a:bodyPr/>
                    <a:lstStyle/>
                    <a:p>
                      <a:pPr algn="l"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4076578819"/>
                  </a:ext>
                </a:extLst>
              </a:tr>
              <a:tr h="181873">
                <a:tc gridSpan="4">
                  <a:txBody>
                    <a:bodyPr/>
                    <a:lstStyle/>
                    <a:p>
                      <a:pPr algn="ctr" fontAlgn="ctr"/>
                      <a:r>
                        <a:rPr lang="ja-JP" altLang="en-US" sz="1000" b="1" i="0" u="none" strike="noStrike" dirty="0">
                          <a:solidFill>
                            <a:srgbClr val="000000"/>
                          </a:solidFill>
                          <a:effectLst/>
                          <a:latin typeface="游ゴシック" panose="020B0400000000000000" pitchFamily="50" charset="-128"/>
                          <a:ea typeface="游ゴシック" panose="020B0400000000000000" pitchFamily="50" charset="-128"/>
                        </a:rPr>
                        <a:t>商談会当日連絡先</a:t>
                      </a:r>
                      <a:r>
                        <a:rPr lang="en-US" altLang="ja-JP" sz="1000" b="1"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1000" b="1" i="0" u="none" strike="noStrike" dirty="0">
                          <a:solidFill>
                            <a:srgbClr val="000000"/>
                          </a:solidFill>
                          <a:effectLst/>
                          <a:latin typeface="游ゴシック" panose="020B0400000000000000" pitchFamily="50" charset="-128"/>
                          <a:ea typeface="游ゴシック" panose="020B0400000000000000" pitchFamily="50" charset="-128"/>
                        </a:rPr>
                        <a:t>当日参加者の携帯電話等）</a:t>
                      </a:r>
                    </a:p>
                  </a:txBody>
                  <a:tcPr marL="8536" marR="8536" marT="85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kumimoji="1" lang="ja-JP" altLang="en-US"/>
                    </a:p>
                  </a:txBody>
                  <a:tcPr/>
                </a:tc>
                <a:tc hMerge="1">
                  <a:txBody>
                    <a:bodyPr/>
                    <a:lstStyle/>
                    <a:p>
                      <a:pPr algn="ctr" fontAlgn="ctr"/>
                      <a:endParaRPr lang="ja-JP" altLang="en-US" sz="10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536" marR="8536" marT="85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kumimoji="1" lang="ja-JP" altLang="en-US"/>
                    </a:p>
                  </a:txBody>
                  <a:tcPr/>
                </a:tc>
                <a:extLst>
                  <a:ext uri="{0D108BD9-81ED-4DB2-BD59-A6C34878D82A}">
                    <a16:rowId xmlns:a16="http://schemas.microsoft.com/office/drawing/2014/main" val="39134132"/>
                  </a:ext>
                </a:extLst>
              </a:tr>
              <a:tr h="290038">
                <a:tc gridSpan="4">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8536" marR="8536" marT="85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pPr algn="ctr" fontAlgn="ct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536" marR="8536" marT="85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2744925124"/>
                  </a:ext>
                </a:extLst>
              </a:tr>
            </a:tbl>
          </a:graphicData>
        </a:graphic>
      </p:graphicFrame>
      <p:sp>
        <p:nvSpPr>
          <p:cNvPr id="14" name="正方形/長方形 13"/>
          <p:cNvSpPr/>
          <p:nvPr/>
        </p:nvSpPr>
        <p:spPr>
          <a:xfrm>
            <a:off x="193441" y="10068849"/>
            <a:ext cx="7670521" cy="5826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dirty="0">
                <a:solidFill>
                  <a:srgbClr val="FF0000"/>
                </a:solidFill>
                <a:latin typeface="+mn-ea"/>
              </a:rPr>
              <a:t>＜申込み先＞唐津商工会議所　経営相談課  </a:t>
            </a:r>
            <a:r>
              <a:rPr lang="en-US" altLang="ja-JP" sz="1050" dirty="0">
                <a:solidFill>
                  <a:srgbClr val="FF0000"/>
                </a:solidFill>
                <a:latin typeface="+mn-ea"/>
              </a:rPr>
              <a:t>TEL</a:t>
            </a:r>
            <a:r>
              <a:rPr lang="ja-JP" altLang="en-US" sz="1050" dirty="0">
                <a:solidFill>
                  <a:srgbClr val="FF0000"/>
                </a:solidFill>
                <a:latin typeface="+mn-ea"/>
              </a:rPr>
              <a:t>： </a:t>
            </a:r>
            <a:r>
              <a:rPr lang="en-US" altLang="ja-JP" sz="1050" dirty="0">
                <a:solidFill>
                  <a:srgbClr val="FF0000"/>
                </a:solidFill>
                <a:latin typeface="+mn-ea"/>
              </a:rPr>
              <a:t>0955-72-5141</a:t>
            </a:r>
            <a:r>
              <a:rPr lang="ja-JP" altLang="en-US" sz="1050" dirty="0">
                <a:solidFill>
                  <a:srgbClr val="FF0000"/>
                </a:solidFill>
                <a:latin typeface="+mn-ea"/>
              </a:rPr>
              <a:t>　</a:t>
            </a:r>
            <a:r>
              <a:rPr lang="en-US" altLang="ja-JP" sz="1050" dirty="0">
                <a:solidFill>
                  <a:srgbClr val="FF0000"/>
                </a:solidFill>
                <a:latin typeface="+mn-ea"/>
              </a:rPr>
              <a:t>E-mail: </a:t>
            </a:r>
            <a:r>
              <a:rPr lang="en-US" altLang="ja-JP" sz="1050" u="sng" dirty="0">
                <a:solidFill>
                  <a:srgbClr val="FF0000"/>
                </a:solidFill>
                <a:latin typeface="+mn-ea"/>
                <a:hlinkClick r:id="rId2"/>
              </a:rPr>
              <a:t>tenjikai@karatsu.or.jp</a:t>
            </a:r>
            <a:endParaRPr lang="en-US" altLang="ja-JP" sz="1050" u="sng" dirty="0">
              <a:solidFill>
                <a:srgbClr val="FF0000"/>
              </a:solidFill>
              <a:latin typeface="+mn-ea"/>
            </a:endParaRPr>
          </a:p>
          <a:p>
            <a:pPr>
              <a:defRPr/>
            </a:pPr>
            <a:r>
              <a:rPr lang="ja-JP" altLang="en-US" sz="900" dirty="0">
                <a:solidFill>
                  <a:schemeClr val="tx1"/>
                </a:solidFill>
                <a:latin typeface="+mn-ea"/>
              </a:rPr>
              <a:t>＜主催＞東京商工会議所 ビジネス交流センター </a:t>
            </a:r>
            <a:r>
              <a:rPr lang="en-US" altLang="ja-JP" sz="900" dirty="0">
                <a:solidFill>
                  <a:schemeClr val="tx1"/>
                </a:solidFill>
                <a:latin typeface="+mn-ea"/>
              </a:rPr>
              <a:t>TEL</a:t>
            </a:r>
            <a:r>
              <a:rPr lang="ja-JP" altLang="en-US" sz="900" dirty="0">
                <a:solidFill>
                  <a:schemeClr val="tx1"/>
                </a:solidFill>
                <a:latin typeface="+mn-ea"/>
              </a:rPr>
              <a:t>：</a:t>
            </a:r>
            <a:r>
              <a:rPr lang="en-US" altLang="ja-JP" sz="900" dirty="0">
                <a:solidFill>
                  <a:schemeClr val="tx1"/>
                </a:solidFill>
                <a:latin typeface="+mn-ea"/>
              </a:rPr>
              <a:t>03-3283-7804</a:t>
            </a:r>
            <a:r>
              <a:rPr lang="ja-JP" altLang="en-US" sz="900" dirty="0">
                <a:solidFill>
                  <a:schemeClr val="tx1"/>
                </a:solidFill>
                <a:latin typeface="+mn-ea"/>
              </a:rPr>
              <a:t> </a:t>
            </a:r>
            <a:r>
              <a:rPr lang="en-US" altLang="ja-JP" sz="900" dirty="0">
                <a:solidFill>
                  <a:schemeClr val="tx1"/>
                </a:solidFill>
                <a:latin typeface="+mn-ea"/>
              </a:rPr>
              <a:t>E-mail: </a:t>
            </a:r>
            <a:r>
              <a:rPr lang="en-US" altLang="ja-JP" sz="900" dirty="0">
                <a:solidFill>
                  <a:schemeClr val="tx1"/>
                </a:solidFill>
                <a:latin typeface="+mn-ea"/>
                <a:hlinkClick r:id="rId3"/>
              </a:rPr>
              <a:t>bizkoryu@tokyo-cci.or.jp</a:t>
            </a:r>
            <a:endParaRPr lang="en-US" altLang="ja-JP" sz="900" dirty="0">
              <a:solidFill>
                <a:schemeClr val="tx1"/>
              </a:solidFill>
              <a:latin typeface="+mn-ea"/>
            </a:endParaRPr>
          </a:p>
        </p:txBody>
      </p:sp>
    </p:spTree>
    <p:extLst>
      <p:ext uri="{BB962C8B-B14F-4D97-AF65-F5344CB8AC3E}">
        <p14:creationId xmlns:p14="http://schemas.microsoft.com/office/powerpoint/2010/main" val="112825494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1808</TotalTime>
  <Words>826</Words>
  <Application>Microsoft Office PowerPoint</Application>
  <PresentationFormat>ユーザー設定</PresentationFormat>
  <Paragraphs>109</Paragraphs>
  <Slides>2</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3</vt:i4>
      </vt:variant>
      <vt:variant>
        <vt:lpstr>スライド タイトル</vt:lpstr>
      </vt:variant>
      <vt:variant>
        <vt:i4>2</vt:i4>
      </vt:variant>
    </vt:vector>
  </HeadingPairs>
  <TitlesOfParts>
    <vt:vector size="12" baseType="lpstr">
      <vt:lpstr>HGPｺﾞｼｯｸE</vt:lpstr>
      <vt:lpstr>HGｺﾞｼｯｸE</vt:lpstr>
      <vt:lpstr>Hiragino Sans</vt:lpstr>
      <vt:lpstr>メイリオ</vt:lpstr>
      <vt:lpstr>游ゴシック</vt:lpstr>
      <vt:lpstr>Arial</vt:lpstr>
      <vt:lpstr>Calibri</vt:lpstr>
      <vt:lpstr>Office テーマ</vt:lpstr>
      <vt:lpstr>デザインの設定</vt:lpstr>
      <vt:lpstr>1_デザインの設定</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個別商談会</dc:title>
  <dc:creator>廣嶋 祐子</dc:creator>
  <cp:lastModifiedBy>岡田 亜由美</cp:lastModifiedBy>
  <cp:revision>328</cp:revision>
  <cp:lastPrinted>2023-07-24T03:53:34Z</cp:lastPrinted>
  <dcterms:created xsi:type="dcterms:W3CDTF">2019-10-15T07:51:00Z</dcterms:created>
  <dcterms:modified xsi:type="dcterms:W3CDTF">2024-01-18T05:25:10Z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0x01010004513DA450D7334EA7CC9E698A1C49B1</vt:lpwstr>
  </property>
  <property fmtid="{D5CDD505-2E9C-101B-9397-08002B2CF9AE}" pid="3" name="KSOProductBuildVer">
    <vt:lpwstr>1041-11.8.2.8500</vt:lpwstr>
  </property>
</Properties>
</file>